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  <p:sldMasterId id="2147483662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</p:sldIdLst>
  <p:sldSz cy="5143500" cx="9144000"/>
  <p:notesSz cx="6858000" cy="9144000"/>
  <p:embeddedFontLst>
    <p:embeddedFont>
      <p:font typeface="Roboto"/>
      <p:regular r:id="rId27"/>
      <p:bold r:id="rId28"/>
      <p:italic r:id="rId29"/>
      <p:boldItalic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31" roundtripDataSignature="AMtx7mjeYQiHH+1Sj6TtvpX8BumQ4Qjlkw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1" name="Augusto Salazar Silva"/>
  <p:cmAuthor clrIdx="1" id="1" initials="" lastIdx="1" name="Franklin Enmanuel Zabaleta Torres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commentAuthors" Target="commentAuthors.xml"/><Relationship Id="rId9" Type="http://schemas.openxmlformats.org/officeDocument/2006/relationships/slide" Target="slides/slide2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font" Target="fonts/Roboto-bold.fntdata"/><Relationship Id="rId27" Type="http://schemas.openxmlformats.org/officeDocument/2006/relationships/font" Target="fonts/Roboto-regular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29" Type="http://schemas.openxmlformats.org/officeDocument/2006/relationships/font" Target="fonts/Roboto-italic.fntdata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customschemas.google.com/relationships/presentationmetadata" Target="metadata"/><Relationship Id="rId30" Type="http://schemas.openxmlformats.org/officeDocument/2006/relationships/font" Target="fonts/Roboto-boldItalic.fntdata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1-08-23T15:09:53.058">
    <p:pos x="6000" y="0"/>
    <p:text>En la documentación de Flutter hay una explicación clara sobre la necesidad de estos patrones de estado.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AN6A3myM"/>
      </p:ext>
    </p:extLst>
  </p:cm>
  <p:cm authorId="1" idx="1" dt="2021-08-23T15:09:53.058">
    <p:pos x="6000" y="0"/>
    <p:text>https://flutter.dev/docs/development/data-and-backend/state-mgmt/intro</p:text>
    <p:extLst>
      <p:ext uri="{C676402C-5697-4E1C-873F-D02D1690AC5C}">
        <p15:threadingInfo timeZoneBias="0">
          <p15:parentCm authorId="0" idx="1"/>
        </p15:threadingInfo>
      </p:ext>
      <p:ext uri="http://customooxmlschemas.google.com/">
        <go:slidesCustomData xmlns:go="http://customooxmlschemas.google.com/" commentPostId="AAAAOfxpLSM"/>
      </p:ext>
    </p:extLs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77" name="Google Shape;277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ec303b4d7c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32" name="Google Shape;332;gec303b4d7c_0_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e869e6f3b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39" name="Google Shape;339;ge869e6f3b7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ee10b788de_0_14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5" name="Google Shape;345;gee10b788de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ee10b788de_0_2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51" name="Google Shape;351;gee10b788de_0_28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e82796b3b4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57" name="Google Shape;357;ge82796b3b4_0_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ee10b788de_0_2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64" name="Google Shape;364;gee10b788de_0_29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e82796b3b4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71" name="Google Shape;371;ge82796b3b4_0_3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e82796b3b4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78" name="Google Shape;378;ge82796b3b4_0_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edf329b07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85" name="Google Shape;385;gedf329b073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3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90" name="Google Shape;390;p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2" name="Google Shape;282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88" name="Google Shape;288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ec303b4d7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94" name="Google Shape;294;gec303b4d7c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00" name="Google Shape;300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ee10b788d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08" name="Google Shape;308;gee10b788de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ea0ba12c3d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14" name="Google Shape;314;gea0ba12c3d_0_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ea0ba12c3d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20" name="Google Shape;320;gea0ba12c3d_0_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ea0ba12c3d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26" name="Google Shape;326;gea0ba12c3d_0_2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8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 showMasterSp="0">
  <p:cSld name="SECTION_TITLE_AND_DESCRIPTION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4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4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4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47"/>
          <p:cNvSpPr txBox="1"/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8" name="Google Shape;108;p47"/>
          <p:cNvSpPr txBox="1"/>
          <p:nvPr>
            <p:ph idx="1" type="subTitle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9" name="Google Shape;109;p47"/>
          <p:cNvSpPr txBox="1"/>
          <p:nvPr>
            <p:ph idx="2" type="body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0" name="Google Shape;110;p47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 showMasterSp="0">
  <p:cSld name="CAPTION_ONLY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48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48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4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48"/>
          <p:cNvSpPr txBox="1"/>
          <p:nvPr>
            <p:ph idx="1" type="body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16" name="Google Shape;116;p48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 showMasterSp="0">
  <p:cSld name="BIG_NUMBER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49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9" name="Google Shape;119;p49"/>
          <p:cNvGrpSpPr/>
          <p:nvPr/>
        </p:nvGrpSpPr>
        <p:grpSpPr>
          <a:xfrm>
            <a:off x="5959221" y="4119576"/>
            <a:ext cx="2520950" cy="1024165"/>
            <a:chOff x="6917201" y="0"/>
            <a:chExt cx="2227777" cy="863400"/>
          </a:xfrm>
        </p:grpSpPr>
        <p:sp>
          <p:nvSpPr>
            <p:cNvPr id="120" name="Google Shape;120;p49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21;p49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22;p49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3" name="Google Shape;123;p49"/>
          <p:cNvGrpSpPr/>
          <p:nvPr/>
        </p:nvGrpSpPr>
        <p:grpSpPr>
          <a:xfrm>
            <a:off x="199148" y="2"/>
            <a:ext cx="2795412" cy="1083308"/>
            <a:chOff x="6917201" y="0"/>
            <a:chExt cx="2227777" cy="863400"/>
          </a:xfrm>
        </p:grpSpPr>
        <p:sp>
          <p:nvSpPr>
            <p:cNvPr id="124" name="Google Shape;124;p49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25;p49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26;p49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7" name="Google Shape;127;p49"/>
          <p:cNvSpPr txBox="1"/>
          <p:nvPr>
            <p:ph hasCustomPrompt="1" type="title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8" name="Google Shape;128;p49"/>
          <p:cNvSpPr txBox="1"/>
          <p:nvPr>
            <p:ph idx="1" type="body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9" name="Google Shape;129;p49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 1" showMasterSp="0">
  <p:cSld name="SECTION_HEADER_1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BJETO DE ESTUDIO DE LA LÓGICA" id="131" name="Google Shape;131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24493"/>
            <a:ext cx="9144000" cy="5143502"/>
          </a:xfrm>
          <a:prstGeom prst="rect">
            <a:avLst/>
          </a:prstGeom>
          <a:noFill/>
          <a:ln>
            <a:noFill/>
          </a:ln>
          <a:effectLst>
            <a:outerShdw blurRad="50800" rotWithShape="0" algn="ctr" dir="5400000" dist="50800">
              <a:srgbClr val="000000">
                <a:alpha val="0"/>
              </a:srgbClr>
            </a:outerShdw>
          </a:effectLst>
        </p:spPr>
      </p:pic>
      <p:sp>
        <p:nvSpPr>
          <p:cNvPr id="132" name="Google Shape;132;p50"/>
          <p:cNvSpPr/>
          <p:nvPr/>
        </p:nvSpPr>
        <p:spPr>
          <a:xfrm>
            <a:off x="2381" y="4800600"/>
            <a:ext cx="9141600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50"/>
          <p:cNvSpPr/>
          <p:nvPr/>
        </p:nvSpPr>
        <p:spPr>
          <a:xfrm>
            <a:off x="11" y="4750737"/>
            <a:ext cx="9141600" cy="4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50"/>
          <p:cNvSpPr txBox="1"/>
          <p:nvPr>
            <p:ph type="title"/>
          </p:nvPr>
        </p:nvSpPr>
        <p:spPr>
          <a:xfrm>
            <a:off x="822960" y="569214"/>
            <a:ext cx="7543800" cy="26745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6000"/>
              <a:buFont typeface="Arial"/>
              <a:buNone/>
              <a:defRPr b="0" sz="6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5" name="Google Shape;135;p50"/>
          <p:cNvSpPr txBox="1"/>
          <p:nvPr>
            <p:ph idx="1" type="body"/>
          </p:nvPr>
        </p:nvSpPr>
        <p:spPr>
          <a:xfrm>
            <a:off x="822960" y="3339846"/>
            <a:ext cx="7543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800"/>
              <a:buNone/>
              <a:defRPr sz="1800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100"/>
              <a:buNone/>
              <a:defRPr sz="11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36" name="Google Shape;136;p50"/>
          <p:cNvSpPr txBox="1"/>
          <p:nvPr>
            <p:ph idx="10" type="dt"/>
          </p:nvPr>
        </p:nvSpPr>
        <p:spPr>
          <a:xfrm>
            <a:off x="822960" y="4844839"/>
            <a:ext cx="1854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50"/>
          <p:cNvSpPr txBox="1"/>
          <p:nvPr>
            <p:ph idx="11" type="ftr"/>
          </p:nvPr>
        </p:nvSpPr>
        <p:spPr>
          <a:xfrm>
            <a:off x="2764639" y="4844839"/>
            <a:ext cx="3617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50"/>
          <p:cNvSpPr txBox="1"/>
          <p:nvPr>
            <p:ph idx="12" type="sldNum"/>
          </p:nvPr>
        </p:nvSpPr>
        <p:spPr>
          <a:xfrm>
            <a:off x="7425343" y="4844839"/>
            <a:ext cx="98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cxnSp>
        <p:nvCxnSpPr>
          <p:cNvPr id="139" name="Google Shape;139;p50"/>
          <p:cNvCxnSpPr/>
          <p:nvPr/>
        </p:nvCxnSpPr>
        <p:spPr>
          <a:xfrm>
            <a:off x="905744" y="3257550"/>
            <a:ext cx="740640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ee10b788de_0_157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ee10b788de_0_15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gee10b788de_0_15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gee10b788de_0_159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gee10b788de_0_159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1" name="Google Shape;151;gee10b788de_0_159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2" name="Google Shape;152;gee10b788de_0_159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53;gee10b788de_0_159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54;gee10b788de_0_159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5" name="Google Shape;155;gee10b788de_0_159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56" name="Google Shape;156;gee10b788de_0_159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57;gee10b788de_0_159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58;gee10b788de_0_159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9" name="Google Shape;159;gee10b788de_0_159"/>
          <p:cNvGrpSpPr/>
          <p:nvPr/>
        </p:nvGrpSpPr>
        <p:grpSpPr>
          <a:xfrm>
            <a:off x="7057470" y="5088"/>
            <a:ext cx="1851282" cy="752108"/>
            <a:chOff x="6917201" y="0"/>
            <a:chExt cx="2227777" cy="863400"/>
          </a:xfrm>
        </p:grpSpPr>
        <p:sp>
          <p:nvSpPr>
            <p:cNvPr id="160" name="Google Shape;160;gee10b788de_0_159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61;gee10b788de_0_159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62;gee10b788de_0_159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3" name="Google Shape;163;gee10b788de_0_159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164" name="Google Shape;164;gee10b788de_0_159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65;gee10b788de_0_159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66;gee10b788de_0_159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7" name="Google Shape;167;gee10b788de_0_159"/>
          <p:cNvGrpSpPr/>
          <p:nvPr/>
        </p:nvGrpSpPr>
        <p:grpSpPr>
          <a:xfrm>
            <a:off x="199156" y="4055652"/>
            <a:ext cx="2795414" cy="1083308"/>
            <a:chOff x="6917201" y="0"/>
            <a:chExt cx="2227777" cy="863400"/>
          </a:xfrm>
        </p:grpSpPr>
        <p:sp>
          <p:nvSpPr>
            <p:cNvPr id="168" name="Google Shape;168;gee10b788de_0_159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69;gee10b788de_0_159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170;gee10b788de_0_159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1" name="Google Shape;171;gee10b788de_0_159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172" name="Google Shape;172;gee10b788de_0_159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3" name="Google Shape;173;gee10b788de_0_159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titleOnly">
  <p:cSld name="TITLE_ONLY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ee10b788de_0_18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gee10b788de_0_18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gee10b788de_0_18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gee10b788de_0_187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79" name="Google Shape;179;gee10b788de_0_187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showMasterSp="0" type="obj">
  <p:cSld name="OBJECT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ee10b788de_0_193"/>
          <p:cNvSpPr txBox="1"/>
          <p:nvPr>
            <p:ph type="title"/>
          </p:nvPr>
        </p:nvSpPr>
        <p:spPr>
          <a:xfrm>
            <a:off x="822960" y="214952"/>
            <a:ext cx="7543800" cy="108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Arial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2" name="Google Shape;182;gee10b788de_0_193"/>
          <p:cNvSpPr txBox="1"/>
          <p:nvPr>
            <p:ph idx="1" type="body"/>
          </p:nvPr>
        </p:nvSpPr>
        <p:spPr>
          <a:xfrm>
            <a:off x="822960" y="1384300"/>
            <a:ext cx="7543800" cy="30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no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3" name="Google Shape;183;gee10b788de_0_193"/>
          <p:cNvSpPr txBox="1"/>
          <p:nvPr>
            <p:ph idx="10" type="dt"/>
          </p:nvPr>
        </p:nvSpPr>
        <p:spPr>
          <a:xfrm>
            <a:off x="822960" y="4844839"/>
            <a:ext cx="1854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gee10b788de_0_193"/>
          <p:cNvSpPr txBox="1"/>
          <p:nvPr>
            <p:ph idx="11" type="ftr"/>
          </p:nvPr>
        </p:nvSpPr>
        <p:spPr>
          <a:xfrm>
            <a:off x="2764639" y="4844839"/>
            <a:ext cx="3617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gee10b788de_0_193"/>
          <p:cNvSpPr txBox="1"/>
          <p:nvPr>
            <p:ph idx="12" type="sldNum"/>
          </p:nvPr>
        </p:nvSpPr>
        <p:spPr>
          <a:xfrm>
            <a:off x="7425343" y="4844839"/>
            <a:ext cx="98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 showMasterSp="0">
  <p:cSld name="MAIN_POINT"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ee10b788de_0_199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gee10b788de_0_199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9" name="Google Shape;189;gee10b788de_0_199"/>
          <p:cNvGrpSpPr/>
          <p:nvPr/>
        </p:nvGrpSpPr>
        <p:grpSpPr>
          <a:xfrm>
            <a:off x="255991" y="-119"/>
            <a:ext cx="2251347" cy="1043408"/>
            <a:chOff x="3961956" y="4383950"/>
            <a:chExt cx="1160548" cy="548700"/>
          </a:xfrm>
        </p:grpSpPr>
        <p:sp>
          <p:nvSpPr>
            <p:cNvPr id="190" name="Google Shape;190;gee10b788de_0_199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91;gee10b788de_0_199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92;gee10b788de_0_199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3" name="Google Shape;193;gee10b788de_0_19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4" name="Google Shape;194;gee10b788de_0_199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195" name="Google Shape;195;gee10b788de_0_199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196;gee10b788de_0_199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97;gee10b788de_0_199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8" name="Google Shape;198;gee10b788de_0_199"/>
          <p:cNvGrpSpPr/>
          <p:nvPr/>
        </p:nvGrpSpPr>
        <p:grpSpPr>
          <a:xfrm>
            <a:off x="5886367" y="1243"/>
            <a:ext cx="3257455" cy="1261514"/>
            <a:chOff x="6917201" y="0"/>
            <a:chExt cx="2227777" cy="863400"/>
          </a:xfrm>
        </p:grpSpPr>
        <p:sp>
          <p:nvSpPr>
            <p:cNvPr id="199" name="Google Shape;199;gee10b788de_0_199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200;gee10b788de_0_199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201;gee10b788de_0_199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2" name="Google Shape;202;gee10b788de_0_199"/>
          <p:cNvSpPr txBox="1"/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203" name="Google Shape;203;gee10b788de_0_199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ee10b788de_0_217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6" name="Google Shape;206;gee10b788de_0_217"/>
          <p:cNvGrpSpPr/>
          <p:nvPr/>
        </p:nvGrpSpPr>
        <p:grpSpPr>
          <a:xfrm>
            <a:off x="5594193" y="3961115"/>
            <a:ext cx="2910145" cy="1182340"/>
            <a:chOff x="6917201" y="0"/>
            <a:chExt cx="2227777" cy="863400"/>
          </a:xfrm>
        </p:grpSpPr>
        <p:sp>
          <p:nvSpPr>
            <p:cNvPr id="207" name="Google Shape;207;gee10b788de_0_217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08;gee10b788de_0_217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09;gee10b788de_0_217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0" name="Google Shape;210;gee10b788de_0_217"/>
          <p:cNvGrpSpPr/>
          <p:nvPr/>
        </p:nvGrpSpPr>
        <p:grpSpPr>
          <a:xfrm>
            <a:off x="199156" y="2"/>
            <a:ext cx="2795414" cy="1083308"/>
            <a:chOff x="6917201" y="0"/>
            <a:chExt cx="2227777" cy="863400"/>
          </a:xfrm>
        </p:grpSpPr>
        <p:sp>
          <p:nvSpPr>
            <p:cNvPr id="211" name="Google Shape;211;gee10b788de_0_217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2;gee10b788de_0_217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213;gee10b788de_0_217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4" name="Google Shape;214;gee10b788de_0_217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5" name="Google Shape;215;gee10b788de_0_217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3;p3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39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39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" name="Google Shape;16;p39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7" name="Google Shape;17;p39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8;p39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9;p39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" name="Google Shape;20;p39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21" name="Google Shape;21;p39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2;p39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3;p39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4" name="Google Shape;24;p39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5" name="Google Shape;25;p39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6;p39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7;p39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8" name="Google Shape;28;p39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9" name="Google Shape;29;p39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30;p39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31;p39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2" name="Google Shape;32;p39"/>
          <p:cNvGrpSpPr/>
          <p:nvPr/>
        </p:nvGrpSpPr>
        <p:grpSpPr>
          <a:xfrm>
            <a:off x="199148" y="4055652"/>
            <a:ext cx="2795412" cy="1083308"/>
            <a:chOff x="6917201" y="0"/>
            <a:chExt cx="2227777" cy="863400"/>
          </a:xfrm>
        </p:grpSpPr>
        <p:sp>
          <p:nvSpPr>
            <p:cNvPr id="33" name="Google Shape;33;p39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34;p39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35;p39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" name="Google Shape;36;p39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37" name="Google Shape;37;p39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39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showMasterSp="0" type="tx">
  <p:cSld name="TITLE_AND_BODY"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ee10b788de_0_22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gee10b788de_0_22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gee10b788de_0_22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gee10b788de_0_229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21" name="Google Shape;221;gee10b788de_0_229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22" name="Google Shape;222;gee10b788de_0_229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showMasterSp="0" type="twoColTx">
  <p:cSld name="TITLE_AND_TWO_COLUMNS"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ee10b788de_0_23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gee10b788de_0_23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gee10b788de_0_23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" name="Google Shape;227;gee10b788de_0_23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28" name="Google Shape;228;gee10b788de_0_236"/>
          <p:cNvSpPr txBox="1"/>
          <p:nvPr>
            <p:ph idx="1" type="body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29" name="Google Shape;229;gee10b788de_0_236"/>
          <p:cNvSpPr txBox="1"/>
          <p:nvPr>
            <p:ph idx="2" type="body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30" name="Google Shape;230;gee10b788de_0_236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 showMasterSp="0">
  <p:cSld name="ONE_COLUMN_TEXT"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ee10b788de_0_24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gee10b788de_0_24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gee10b788de_0_24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gee10b788de_0_244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36" name="Google Shape;236;gee10b788de_0_244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37" name="Google Shape;237;gee10b788de_0_244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 showMasterSp="0">
  <p:cSld name="SECTION_TITLE_AND_DESCRIPTION"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ee10b788de_0_251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gee10b788de_0_251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gee10b788de_0_251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gee10b788de_0_251"/>
          <p:cNvSpPr txBox="1"/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43" name="Google Shape;243;gee10b788de_0_251"/>
          <p:cNvSpPr txBox="1"/>
          <p:nvPr>
            <p:ph idx="1" type="subTitle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4" name="Google Shape;244;gee10b788de_0_251"/>
          <p:cNvSpPr txBox="1"/>
          <p:nvPr>
            <p:ph idx="2" type="body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45" name="Google Shape;245;gee10b788de_0_25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 showMasterSp="0">
  <p:cSld name="CAPTION_ONLY"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ee10b788de_0_25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gee10b788de_0_25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gee10b788de_0_25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" name="Google Shape;250;gee10b788de_0_259"/>
          <p:cNvSpPr txBox="1"/>
          <p:nvPr>
            <p:ph idx="1" type="body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251" name="Google Shape;251;gee10b788de_0_259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 showMasterSp="0">
  <p:cSld name="BIG_NUMBER"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ee10b788de_0_265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4" name="Google Shape;254;gee10b788de_0_265"/>
          <p:cNvGrpSpPr/>
          <p:nvPr/>
        </p:nvGrpSpPr>
        <p:grpSpPr>
          <a:xfrm>
            <a:off x="5959228" y="4119576"/>
            <a:ext cx="2520952" cy="1024165"/>
            <a:chOff x="6917201" y="0"/>
            <a:chExt cx="2227777" cy="863400"/>
          </a:xfrm>
        </p:grpSpPr>
        <p:sp>
          <p:nvSpPr>
            <p:cNvPr id="255" name="Google Shape;255;gee10b788de_0_265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256;gee10b788de_0_265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57;gee10b788de_0_265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8" name="Google Shape;258;gee10b788de_0_265"/>
          <p:cNvGrpSpPr/>
          <p:nvPr/>
        </p:nvGrpSpPr>
        <p:grpSpPr>
          <a:xfrm>
            <a:off x="199156" y="2"/>
            <a:ext cx="2795414" cy="1083308"/>
            <a:chOff x="6917201" y="0"/>
            <a:chExt cx="2227777" cy="863400"/>
          </a:xfrm>
        </p:grpSpPr>
        <p:sp>
          <p:nvSpPr>
            <p:cNvPr id="259" name="Google Shape;259;gee10b788de_0_265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260;gee10b788de_0_265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1;gee10b788de_0_265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2" name="Google Shape;262;gee10b788de_0_265"/>
          <p:cNvSpPr txBox="1"/>
          <p:nvPr>
            <p:ph hasCustomPrompt="1" type="title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3" name="Google Shape;263;gee10b788de_0_265"/>
          <p:cNvSpPr txBox="1"/>
          <p:nvPr>
            <p:ph idx="1" type="body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64" name="Google Shape;264;gee10b788de_0_265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 1" showMasterSp="0">
  <p:cSld name="SECTION_HEADER_1"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BJETO DE ESTUDIO DE LA LÓGICA" id="266" name="Google Shape;266;gee10b788de_0_27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24493"/>
            <a:ext cx="9144000" cy="5143502"/>
          </a:xfrm>
          <a:prstGeom prst="rect">
            <a:avLst/>
          </a:prstGeom>
          <a:noFill/>
          <a:ln>
            <a:noFill/>
          </a:ln>
          <a:effectLst>
            <a:outerShdw blurRad="50800" rotWithShape="0" algn="ctr" dir="5400000" dist="50800">
              <a:srgbClr val="000000">
                <a:alpha val="0"/>
              </a:srgbClr>
            </a:outerShdw>
          </a:effectLst>
        </p:spPr>
      </p:pic>
      <p:sp>
        <p:nvSpPr>
          <p:cNvPr id="267" name="Google Shape;267;gee10b788de_0_278"/>
          <p:cNvSpPr/>
          <p:nvPr/>
        </p:nvSpPr>
        <p:spPr>
          <a:xfrm>
            <a:off x="2381" y="4800600"/>
            <a:ext cx="9141600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gee10b788de_0_278"/>
          <p:cNvSpPr/>
          <p:nvPr/>
        </p:nvSpPr>
        <p:spPr>
          <a:xfrm>
            <a:off x="11" y="4750737"/>
            <a:ext cx="9141600" cy="4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gee10b788de_0_278"/>
          <p:cNvSpPr txBox="1"/>
          <p:nvPr>
            <p:ph type="title"/>
          </p:nvPr>
        </p:nvSpPr>
        <p:spPr>
          <a:xfrm>
            <a:off x="822960" y="569214"/>
            <a:ext cx="7543800" cy="26745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6000"/>
              <a:buFont typeface="Arial"/>
              <a:buNone/>
              <a:defRPr b="0" sz="6000">
                <a:solidFill>
                  <a:srgbClr val="262626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0" name="Google Shape;270;gee10b788de_0_278"/>
          <p:cNvSpPr txBox="1"/>
          <p:nvPr>
            <p:ph idx="1" type="body"/>
          </p:nvPr>
        </p:nvSpPr>
        <p:spPr>
          <a:xfrm>
            <a:off x="822960" y="3339846"/>
            <a:ext cx="7543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800"/>
              <a:buNone/>
              <a:defRPr sz="1800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888888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888888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888888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888888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888888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888888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100"/>
              <a:buNone/>
              <a:defRPr sz="11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71" name="Google Shape;271;gee10b788de_0_278"/>
          <p:cNvSpPr txBox="1"/>
          <p:nvPr>
            <p:ph idx="10" type="dt"/>
          </p:nvPr>
        </p:nvSpPr>
        <p:spPr>
          <a:xfrm>
            <a:off x="822960" y="4844839"/>
            <a:ext cx="1854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2" name="Google Shape;272;gee10b788de_0_278"/>
          <p:cNvSpPr txBox="1"/>
          <p:nvPr>
            <p:ph idx="11" type="ftr"/>
          </p:nvPr>
        </p:nvSpPr>
        <p:spPr>
          <a:xfrm>
            <a:off x="2764639" y="4844839"/>
            <a:ext cx="3617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3" name="Google Shape;273;gee10b788de_0_278"/>
          <p:cNvSpPr txBox="1"/>
          <p:nvPr>
            <p:ph idx="12" type="sldNum"/>
          </p:nvPr>
        </p:nvSpPr>
        <p:spPr>
          <a:xfrm>
            <a:off x="7425343" y="4844839"/>
            <a:ext cx="98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cxnSp>
        <p:nvCxnSpPr>
          <p:cNvPr id="274" name="Google Shape;274;gee10b788de_0_278"/>
          <p:cNvCxnSpPr/>
          <p:nvPr/>
        </p:nvCxnSpPr>
        <p:spPr>
          <a:xfrm>
            <a:off x="905744" y="3257550"/>
            <a:ext cx="740640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titleOnly">
  <p:cSld name="TITLE_ONLY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4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4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4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40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44" name="Google Shape;44;p40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showMasterSp="0" type="obj">
  <p:cSld name="OBJEC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41"/>
          <p:cNvSpPr txBox="1"/>
          <p:nvPr>
            <p:ph type="title"/>
          </p:nvPr>
        </p:nvSpPr>
        <p:spPr>
          <a:xfrm>
            <a:off x="822960" y="214952"/>
            <a:ext cx="7543800" cy="108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A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7" name="Google Shape;47;p41"/>
          <p:cNvSpPr txBox="1"/>
          <p:nvPr>
            <p:ph idx="1" type="body"/>
          </p:nvPr>
        </p:nvSpPr>
        <p:spPr>
          <a:xfrm>
            <a:off x="822960" y="1384300"/>
            <a:ext cx="7543800" cy="30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noAutofit/>
          </a:bodyPr>
          <a:lstStyle>
            <a:lvl1pPr indent="-317500" lvl="0" marL="4572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8" name="Google Shape;48;p41"/>
          <p:cNvSpPr txBox="1"/>
          <p:nvPr>
            <p:ph idx="10" type="dt"/>
          </p:nvPr>
        </p:nvSpPr>
        <p:spPr>
          <a:xfrm>
            <a:off x="822960" y="4844839"/>
            <a:ext cx="1854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" name="Google Shape;49;p41"/>
          <p:cNvSpPr txBox="1"/>
          <p:nvPr>
            <p:ph idx="11" type="ftr"/>
          </p:nvPr>
        </p:nvSpPr>
        <p:spPr>
          <a:xfrm>
            <a:off x="2764639" y="4844839"/>
            <a:ext cx="3617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" name="Google Shape;50;p41"/>
          <p:cNvSpPr txBox="1"/>
          <p:nvPr>
            <p:ph idx="12" type="sldNum"/>
          </p:nvPr>
        </p:nvSpPr>
        <p:spPr>
          <a:xfrm>
            <a:off x="7425343" y="4844839"/>
            <a:ext cx="98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 showMasterSp="0">
  <p:cSld name="MAIN_POINT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42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Google Shape;53;p42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4" name="Google Shape;54;p42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55" name="Google Shape;55;p42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56;p42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57;p42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8" name="Google Shape;58;p42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9" name="Google Shape;59;p42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60" name="Google Shape;60;p4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61;p4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62;p4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3" name="Google Shape;63;p42"/>
          <p:cNvGrpSpPr/>
          <p:nvPr/>
        </p:nvGrpSpPr>
        <p:grpSpPr>
          <a:xfrm>
            <a:off x="5886353" y="1243"/>
            <a:ext cx="3257449" cy="1261514"/>
            <a:chOff x="6917201" y="0"/>
            <a:chExt cx="2227777" cy="863400"/>
          </a:xfrm>
        </p:grpSpPr>
        <p:sp>
          <p:nvSpPr>
            <p:cNvPr id="64" name="Google Shape;64;p4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65;p4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66;p4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7" name="Google Shape;67;p42"/>
          <p:cNvSpPr txBox="1"/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68" name="Google Shape;68;p4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4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1" name="Google Shape;71;p43"/>
          <p:cNvGrpSpPr/>
          <p:nvPr/>
        </p:nvGrpSpPr>
        <p:grpSpPr>
          <a:xfrm>
            <a:off x="5594190" y="3961115"/>
            <a:ext cx="2910144" cy="1182340"/>
            <a:chOff x="6917201" y="0"/>
            <a:chExt cx="2227777" cy="863400"/>
          </a:xfrm>
        </p:grpSpPr>
        <p:sp>
          <p:nvSpPr>
            <p:cNvPr id="72" name="Google Shape;72;p4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73;p4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74;p4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5" name="Google Shape;75;p43"/>
          <p:cNvGrpSpPr/>
          <p:nvPr/>
        </p:nvGrpSpPr>
        <p:grpSpPr>
          <a:xfrm>
            <a:off x="199148" y="2"/>
            <a:ext cx="2795412" cy="1083308"/>
            <a:chOff x="6917201" y="0"/>
            <a:chExt cx="2227777" cy="863400"/>
          </a:xfrm>
        </p:grpSpPr>
        <p:sp>
          <p:nvSpPr>
            <p:cNvPr id="76" name="Google Shape;76;p4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77;p4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78;p4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9" name="Google Shape;79;p43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0" name="Google Shape;80;p43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showMasterSp="0" type="tx">
  <p:cSld name="TITLE_AND_BODY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4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4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4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4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86" name="Google Shape;86;p4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7" name="Google Shape;87;p44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showMasterSp="0" type="twoColTx">
  <p:cSld name="TITLE_AND_TWO_COLUMNS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4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4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4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4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93" name="Google Shape;93;p45"/>
          <p:cNvSpPr txBox="1"/>
          <p:nvPr>
            <p:ph idx="1" type="body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4" name="Google Shape;94;p45"/>
          <p:cNvSpPr txBox="1"/>
          <p:nvPr>
            <p:ph idx="2" type="body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5" name="Google Shape;95;p45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 showMasterSp="0">
  <p:cSld name="ONE_COLUMN_TEXT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4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4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4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46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1" name="Google Shape;101;p46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2" name="Google Shape;102;p46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24.xml"/><Relationship Id="rId1" Type="http://schemas.openxmlformats.org/officeDocument/2006/relationships/image" Target="../media/image6.jpg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5" Type="http://schemas.openxmlformats.org/officeDocument/2006/relationships/theme" Target="../theme/theme2.xml"/><Relationship Id="rId1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hift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37"/>
          <p:cNvSpPr txBox="1"/>
          <p:nvPr>
            <p:ph idx="1" type="body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Arial"/>
              <a:buChar char="●"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37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hift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ee10b788de_0_1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2" name="Google Shape;142;gee10b788de_0_153"/>
          <p:cNvSpPr txBox="1"/>
          <p:nvPr>
            <p:ph idx="1" type="body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Arial"/>
              <a:buChar char="●"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3" name="Google Shape;143;gee10b788de_0_153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jpg"/><Relationship Id="rId4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jpg"/><Relationship Id="rId4" Type="http://schemas.openxmlformats.org/officeDocument/2006/relationships/hyperlink" Target="https://github.com/EjemplosMisionTic2022/ejemplos_state_management/tree/main/CalculadoraBinarioDecimalProvider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jpg"/><Relationship Id="rId4" Type="http://schemas.openxmlformats.org/officeDocument/2006/relationships/image" Target="../media/image1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jpg"/><Relationship Id="rId4" Type="http://schemas.openxmlformats.org/officeDocument/2006/relationships/image" Target="../media/image1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jpg"/><Relationship Id="rId4" Type="http://schemas.openxmlformats.org/officeDocument/2006/relationships/image" Target="../media/image1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jpg"/><Relationship Id="rId4" Type="http://schemas.openxmlformats.org/officeDocument/2006/relationships/image" Target="../media/image1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3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6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comments" Target="../comments/comment1.xml"/><Relationship Id="rId4" Type="http://schemas.openxmlformats.org/officeDocument/2006/relationships/image" Target="../media/image2.jpg"/><Relationship Id="rId5" Type="http://schemas.openxmlformats.org/officeDocument/2006/relationships/image" Target="../media/image11.gif"/><Relationship Id="rId6" Type="http://schemas.openxmlformats.org/officeDocument/2006/relationships/hyperlink" Target="https://flutter.dev/docs/development/data-and-backend/state-mgmt/intro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"/>
          <p:cNvSpPr txBox="1"/>
          <p:nvPr>
            <p:ph idx="4294967295" type="ctrTitle"/>
          </p:nvPr>
        </p:nvSpPr>
        <p:spPr>
          <a:xfrm>
            <a:off x="3818307" y="883350"/>
            <a:ext cx="3793200" cy="23094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marR="0" rtl="0" algn="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6000"/>
              <a:buFont typeface="Arial"/>
              <a:buNone/>
            </a:pPr>
            <a:r>
              <a:rPr b="1" i="0" lang="es" sz="3200" u="none" cap="none" strike="noStrike">
                <a:solidFill>
                  <a:srgbClr val="E83464"/>
                </a:solidFill>
                <a:latin typeface="Arial"/>
                <a:ea typeface="Arial"/>
                <a:cs typeface="Arial"/>
                <a:sym typeface="Arial"/>
              </a:rPr>
              <a:t>CICLO IV B:</a:t>
            </a:r>
            <a:br>
              <a:rPr b="1" i="0" lang="es" sz="3200" u="none" cap="none" strike="noStrike">
                <a:solidFill>
                  <a:srgbClr val="E83464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s" sz="2400" u="none" cap="none" strike="noStrike">
                <a:solidFill>
                  <a:srgbClr val="3D63AB"/>
                </a:solidFill>
                <a:latin typeface="Arial"/>
                <a:ea typeface="Arial"/>
                <a:cs typeface="Arial"/>
                <a:sym typeface="Arial"/>
              </a:rPr>
              <a:t>Desarrollo de aplicaciones móviles</a:t>
            </a:r>
            <a:endParaRPr b="1" i="0" sz="2400" u="none" cap="none" strike="noStrike">
              <a:solidFill>
                <a:srgbClr val="3D63A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ec303b4d7c_0_13"/>
          <p:cNvSpPr txBox="1"/>
          <p:nvPr/>
        </p:nvSpPr>
        <p:spPr>
          <a:xfrm>
            <a:off x="2311450" y="368600"/>
            <a:ext cx="7543800" cy="6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s" sz="3000" u="none" cap="none" strike="noStrike">
                <a:solidFill>
                  <a:srgbClr val="E83464"/>
                </a:solidFill>
              </a:rPr>
              <a:t>P</a:t>
            </a:r>
            <a:r>
              <a:rPr b="1" lang="es" sz="3000">
                <a:solidFill>
                  <a:srgbClr val="E83464"/>
                </a:solidFill>
              </a:rPr>
              <a:t>rovider: Arquitectura </a:t>
            </a:r>
            <a:r>
              <a:rPr b="1" lang="es" sz="3000">
                <a:solidFill>
                  <a:srgbClr val="E83464"/>
                </a:solidFill>
              </a:rPr>
              <a:t>lógica</a:t>
            </a:r>
            <a:endParaRPr b="1" i="0" sz="3000" u="none" cap="none" strike="noStrike">
              <a:solidFill>
                <a:srgbClr val="E83464"/>
              </a:solidFill>
            </a:endParaRPr>
          </a:p>
        </p:txBody>
      </p:sp>
      <p:pic>
        <p:nvPicPr>
          <p:cNvPr id="335" name="Google Shape;335;gec303b4d7c_0_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2425" y="1679876"/>
            <a:ext cx="3794600" cy="2129150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gec303b4d7c_0_13"/>
          <p:cNvSpPr txBox="1"/>
          <p:nvPr/>
        </p:nvSpPr>
        <p:spPr>
          <a:xfrm>
            <a:off x="713175" y="1212600"/>
            <a:ext cx="3904200" cy="20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noAutofit/>
          </a:bodyPr>
          <a:lstStyle/>
          <a:p>
            <a:pPr indent="0" lvl="0" marL="0" marR="0" rtl="0" algn="just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es" sz="1500">
                <a:solidFill>
                  <a:srgbClr val="3C63AB"/>
                </a:solidFill>
              </a:rPr>
              <a:t>Con este diagrama podemos ver de manera un poco </a:t>
            </a:r>
            <a:r>
              <a:rPr lang="es" sz="1500">
                <a:solidFill>
                  <a:srgbClr val="3C63AB"/>
                </a:solidFill>
              </a:rPr>
              <a:t>más</a:t>
            </a:r>
            <a:r>
              <a:rPr lang="es" sz="1500">
                <a:solidFill>
                  <a:srgbClr val="3C63AB"/>
                </a:solidFill>
              </a:rPr>
              <a:t> clara la estructura de </a:t>
            </a:r>
            <a:r>
              <a:rPr b="1" lang="es" sz="1500">
                <a:solidFill>
                  <a:srgbClr val="3C63AB"/>
                </a:solidFill>
              </a:rPr>
              <a:t>Provider</a:t>
            </a:r>
            <a:r>
              <a:rPr lang="es" sz="1500">
                <a:solidFill>
                  <a:srgbClr val="3C63AB"/>
                </a:solidFill>
              </a:rPr>
              <a:t>:</a:t>
            </a:r>
            <a:endParaRPr sz="1500">
              <a:solidFill>
                <a:srgbClr val="3C63AB"/>
              </a:solidFill>
            </a:endParaRPr>
          </a:p>
          <a:p>
            <a:pPr indent="-323850" lvl="0" marL="457200" marR="0" rtl="0" algn="just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3C63AB"/>
              </a:buClr>
              <a:buSzPts val="1500"/>
              <a:buChar char="●"/>
            </a:pPr>
            <a:r>
              <a:rPr lang="es" sz="1500">
                <a:solidFill>
                  <a:srgbClr val="3C63AB"/>
                </a:solidFill>
              </a:rPr>
              <a:t>El proveedor nos entrega una instancia del notificador.</a:t>
            </a:r>
            <a:endParaRPr sz="1500">
              <a:solidFill>
                <a:srgbClr val="3C63AB"/>
              </a:solidFill>
            </a:endParaRPr>
          </a:p>
          <a:p>
            <a:pPr indent="0" lvl="0" marL="457200" marR="0" rtl="0" algn="just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3C63AB"/>
              </a:solidFill>
            </a:endParaRPr>
          </a:p>
          <a:p>
            <a:pPr indent="-323850" lvl="0" marL="457200" marR="0" rtl="0" algn="just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3C63AB"/>
              </a:buClr>
              <a:buSzPts val="1500"/>
              <a:buChar char="●"/>
            </a:pPr>
            <a:r>
              <a:rPr lang="es" sz="1500">
                <a:solidFill>
                  <a:srgbClr val="3C63AB"/>
                </a:solidFill>
              </a:rPr>
              <a:t>Tres clientes escuchando por los cambios del notificador.</a:t>
            </a:r>
            <a:endParaRPr sz="1500">
              <a:solidFill>
                <a:srgbClr val="3C63AB"/>
              </a:solidFill>
            </a:endParaRPr>
          </a:p>
          <a:p>
            <a:pPr indent="0" lvl="0" marL="457200" marR="0" rtl="0" algn="just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3C63AB"/>
              </a:solidFill>
            </a:endParaRPr>
          </a:p>
          <a:p>
            <a:pPr indent="-323850" lvl="0" marL="457200" marR="0" rtl="0" algn="just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3C63AB"/>
              </a:buClr>
              <a:buSzPts val="1500"/>
              <a:buChar char="●"/>
            </a:pPr>
            <a:r>
              <a:rPr lang="es" sz="1500">
                <a:solidFill>
                  <a:srgbClr val="3C63AB"/>
                </a:solidFill>
              </a:rPr>
              <a:t>Cuando el notificador anuncie un cambio los clientes lo </a:t>
            </a:r>
            <a:r>
              <a:rPr lang="es" sz="1500">
                <a:solidFill>
                  <a:srgbClr val="3C63AB"/>
                </a:solidFill>
              </a:rPr>
              <a:t>saben</a:t>
            </a:r>
            <a:r>
              <a:rPr lang="es" sz="1500">
                <a:solidFill>
                  <a:srgbClr val="3C63AB"/>
                </a:solidFill>
              </a:rPr>
              <a:t> ya que </a:t>
            </a:r>
            <a:r>
              <a:rPr lang="es" sz="1500">
                <a:solidFill>
                  <a:srgbClr val="3C63AB"/>
                </a:solidFill>
              </a:rPr>
              <a:t>están</a:t>
            </a:r>
            <a:r>
              <a:rPr lang="es" sz="1500">
                <a:solidFill>
                  <a:srgbClr val="3C63AB"/>
                </a:solidFill>
              </a:rPr>
              <a:t> consumiendo de este.</a:t>
            </a:r>
            <a:endParaRPr sz="1500">
              <a:solidFill>
                <a:srgbClr val="3C63AB"/>
              </a:solidFill>
            </a:endParaRPr>
          </a:p>
          <a:p>
            <a:pPr indent="0" lvl="0" marL="0" marR="0" rtl="0" algn="just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3C63AB"/>
              </a:solidFill>
            </a:endParaRPr>
          </a:p>
          <a:p>
            <a:pPr indent="0" lvl="0" marL="0" marR="0" rtl="0" algn="just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3C63AB"/>
              </a:solidFill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3C63A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e869e6f3b7_0_0"/>
          <p:cNvSpPr txBox="1"/>
          <p:nvPr/>
        </p:nvSpPr>
        <p:spPr>
          <a:xfrm>
            <a:off x="937950" y="816350"/>
            <a:ext cx="7245000" cy="6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s" sz="3000" u="none" cap="none" strike="noStrike">
                <a:solidFill>
                  <a:srgbClr val="E83464"/>
                </a:solidFill>
              </a:rPr>
              <a:t>P</a:t>
            </a:r>
            <a:r>
              <a:rPr b="1" lang="es" sz="3000">
                <a:solidFill>
                  <a:srgbClr val="E83464"/>
                </a:solidFill>
              </a:rPr>
              <a:t>rovider: Ventajas:</a:t>
            </a:r>
            <a:endParaRPr b="1" i="0" sz="3000" u="none" cap="none" strike="noStrike">
              <a:solidFill>
                <a:srgbClr val="E83464"/>
              </a:solidFill>
            </a:endParaRPr>
          </a:p>
        </p:txBody>
      </p:sp>
      <p:sp>
        <p:nvSpPr>
          <p:cNvPr id="342" name="Google Shape;342;ge869e6f3b7_0_0"/>
          <p:cNvSpPr txBox="1"/>
          <p:nvPr/>
        </p:nvSpPr>
        <p:spPr>
          <a:xfrm>
            <a:off x="937950" y="1544500"/>
            <a:ext cx="6909000" cy="30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noAutofit/>
          </a:bodyPr>
          <a:lstStyle/>
          <a:p>
            <a:pPr indent="-323850" lvl="0" marL="457200" marR="0" rtl="0" algn="just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3C63AB"/>
              </a:buClr>
              <a:buSzPts val="1500"/>
              <a:buChar char="●"/>
            </a:pPr>
            <a:r>
              <a:rPr lang="es" sz="1500">
                <a:solidFill>
                  <a:srgbClr val="3C63AB"/>
                </a:solidFill>
              </a:rPr>
              <a:t>Es sencillo de usar y recomendado para aplicaciones sencillas o pequeñas</a:t>
            </a:r>
            <a:endParaRPr sz="1500">
              <a:solidFill>
                <a:srgbClr val="3C63AB"/>
              </a:solidFill>
            </a:endParaRPr>
          </a:p>
          <a:p>
            <a:pPr indent="0" lvl="0" marL="0" marR="0" rtl="0" algn="just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3C63AB"/>
              </a:solidFill>
            </a:endParaRPr>
          </a:p>
          <a:p>
            <a:pPr indent="-323850" lvl="0" marL="457200" marR="0" rtl="0" algn="just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3C63AB"/>
              </a:buClr>
              <a:buSzPts val="1500"/>
              <a:buChar char="●"/>
            </a:pPr>
            <a:r>
              <a:rPr lang="es" sz="1500">
                <a:solidFill>
                  <a:srgbClr val="3C63AB"/>
                </a:solidFill>
              </a:rPr>
              <a:t>Nos permite obtener las dependencias de los widgets y nos da </a:t>
            </a:r>
            <a:r>
              <a:rPr lang="es" sz="1500">
                <a:solidFill>
                  <a:srgbClr val="3C63AB"/>
                </a:solidFill>
              </a:rPr>
              <a:t>más</a:t>
            </a:r>
            <a:r>
              <a:rPr lang="es" sz="1500">
                <a:solidFill>
                  <a:srgbClr val="3C63AB"/>
                </a:solidFill>
              </a:rPr>
              <a:t> flexibilidad.</a:t>
            </a:r>
            <a:endParaRPr sz="1500">
              <a:solidFill>
                <a:srgbClr val="3C63AB"/>
              </a:solidFill>
            </a:endParaRPr>
          </a:p>
          <a:p>
            <a:pPr indent="0" lvl="0" marL="457200" marR="0" rtl="0" algn="just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3C63AB"/>
              </a:solidFill>
            </a:endParaRPr>
          </a:p>
          <a:p>
            <a:pPr indent="-323850" lvl="0" marL="457200" marR="0" rtl="0" algn="just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3C63AB"/>
              </a:buClr>
              <a:buSzPts val="1500"/>
              <a:buChar char="●"/>
            </a:pPr>
            <a:r>
              <a:rPr lang="es" sz="1500">
                <a:solidFill>
                  <a:srgbClr val="3C63AB"/>
                </a:solidFill>
              </a:rPr>
              <a:t>Permite reflejar los cambios en los datos de manera sencilla en la interfaz de nuestra </a:t>
            </a:r>
            <a:r>
              <a:rPr lang="es" sz="1500">
                <a:solidFill>
                  <a:srgbClr val="3C63AB"/>
                </a:solidFill>
              </a:rPr>
              <a:t>aplicación</a:t>
            </a:r>
            <a:r>
              <a:rPr lang="es" sz="1500">
                <a:solidFill>
                  <a:srgbClr val="3C63AB"/>
                </a:solidFill>
              </a:rPr>
              <a:t>.</a:t>
            </a:r>
            <a:endParaRPr sz="1500">
              <a:solidFill>
                <a:srgbClr val="3C63AB"/>
              </a:solidFill>
            </a:endParaRPr>
          </a:p>
          <a:p>
            <a:pPr indent="0" lvl="0" marL="457200" marR="0" rtl="0" algn="just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3C63A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3C63A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s" sz="1500" u="none" cap="none" strike="noStrike">
                <a:solidFill>
                  <a:srgbClr val="3C63AB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i="0" sz="1500" u="none" cap="none" strike="noStrike">
              <a:solidFill>
                <a:srgbClr val="3C63A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just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3C63A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3C63A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3C63A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just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3C63A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3C63A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375FA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3C63A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3C63A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ee10b788de_0_148"/>
          <p:cNvSpPr txBox="1"/>
          <p:nvPr>
            <p:ph type="ctrTitle"/>
          </p:nvPr>
        </p:nvSpPr>
        <p:spPr>
          <a:xfrm>
            <a:off x="1281950" y="1089153"/>
            <a:ext cx="6622500" cy="277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rPr b="1" lang="es" sz="3500">
                <a:solidFill>
                  <a:srgbClr val="E83464"/>
                </a:solidFill>
              </a:rPr>
              <a:t>Ejemplo Provider</a:t>
            </a:r>
            <a:endParaRPr b="1" sz="2800">
              <a:solidFill>
                <a:srgbClr val="E8346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" name="Google Shape;348;gee10b788de_0_148"/>
          <p:cNvSpPr txBox="1"/>
          <p:nvPr/>
        </p:nvSpPr>
        <p:spPr>
          <a:xfrm>
            <a:off x="2238750" y="3982075"/>
            <a:ext cx="4666500" cy="4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3D63A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ee10b788de_0_288"/>
          <p:cNvSpPr txBox="1"/>
          <p:nvPr/>
        </p:nvSpPr>
        <p:spPr>
          <a:xfrm>
            <a:off x="1043400" y="929050"/>
            <a:ext cx="6985800" cy="6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es" sz="3000">
                <a:solidFill>
                  <a:srgbClr val="E83464"/>
                </a:solidFill>
              </a:rPr>
              <a:t>Ejemplo Provider</a:t>
            </a:r>
            <a:endParaRPr b="1" i="0" sz="3000" u="none" cap="none" strike="noStrike">
              <a:solidFill>
                <a:srgbClr val="E83464"/>
              </a:solidFill>
            </a:endParaRPr>
          </a:p>
        </p:txBody>
      </p:sp>
      <p:sp>
        <p:nvSpPr>
          <p:cNvPr id="354" name="Google Shape;354;gee10b788de_0_288"/>
          <p:cNvSpPr txBox="1"/>
          <p:nvPr/>
        </p:nvSpPr>
        <p:spPr>
          <a:xfrm>
            <a:off x="1043400" y="1681850"/>
            <a:ext cx="7008300" cy="30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noAutofit/>
          </a:bodyPr>
          <a:lstStyle/>
          <a:p>
            <a:pPr indent="0" lvl="0" marL="0" marR="0" rtl="0" algn="just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s" sz="1500">
                <a:solidFill>
                  <a:srgbClr val="3C63AB"/>
                </a:solidFill>
              </a:rPr>
              <a:t>En el siguiente ejemplo encontraremos una </a:t>
            </a:r>
            <a:r>
              <a:rPr lang="es" sz="1500">
                <a:solidFill>
                  <a:srgbClr val="3C63AB"/>
                </a:solidFill>
              </a:rPr>
              <a:t>aplicación</a:t>
            </a:r>
            <a:r>
              <a:rPr lang="es" sz="1500">
                <a:solidFill>
                  <a:srgbClr val="3C63AB"/>
                </a:solidFill>
              </a:rPr>
              <a:t> que permite hacer la conversion de numeros binarios (base 2) a decimales (base 10). Este ejemplo lo puedes encontrar en el siguiente enlace:</a:t>
            </a:r>
            <a:endParaRPr sz="1500">
              <a:solidFill>
                <a:srgbClr val="3C63AB"/>
              </a:solidFill>
            </a:endParaRPr>
          </a:p>
          <a:p>
            <a:pPr indent="0" lvl="0" marL="0" marR="0" rtl="0" algn="just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sz="1500">
              <a:solidFill>
                <a:srgbClr val="3C63AB"/>
              </a:solidFill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s" sz="1500" u="sng">
                <a:solidFill>
                  <a:schemeClr val="hlink"/>
                </a:solidFill>
                <a:hlinkClick r:id="rId4"/>
              </a:rPr>
              <a:t>https://github.com/EjemplosMisionTic2022/ejemplos_state_management/tree/main/CalculadoraBinarioDecimalProvider</a:t>
            </a:r>
            <a:r>
              <a:rPr lang="es" sz="1500">
                <a:solidFill>
                  <a:srgbClr val="3C63AB"/>
                </a:solidFill>
              </a:rPr>
              <a:t> </a:t>
            </a:r>
            <a:endParaRPr sz="1500">
              <a:solidFill>
                <a:srgbClr val="3C63AB"/>
              </a:solidFill>
            </a:endParaRPr>
          </a:p>
          <a:p>
            <a:pPr indent="0" lvl="0" marL="457200" marR="0" rtl="0" algn="just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sz="1500">
              <a:solidFill>
                <a:srgbClr val="3C63AB"/>
              </a:solidFill>
            </a:endParaRPr>
          </a:p>
          <a:p>
            <a:pPr indent="0" lvl="0" marL="0" marR="0" rtl="0" algn="just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s" sz="1500">
                <a:solidFill>
                  <a:srgbClr val="3C63AB"/>
                </a:solidFill>
              </a:rPr>
              <a:t>Nos enfocaremos en los archivos pertinentes al tema, los demas archivos y configuraciones los encontrarás en el repositorio.</a:t>
            </a:r>
            <a:endParaRPr sz="1500">
              <a:solidFill>
                <a:srgbClr val="3C63AB"/>
              </a:solidFill>
            </a:endParaRPr>
          </a:p>
          <a:p>
            <a:pPr indent="0" lvl="0" marL="0" marR="0" rtl="0" algn="just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3C63A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s" sz="1500" u="none" cap="none" strike="noStrike">
                <a:solidFill>
                  <a:srgbClr val="3C63AB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i="0" sz="1500" u="none" cap="none" strike="noStrike">
              <a:solidFill>
                <a:srgbClr val="3C63A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just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3C63A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3C63A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3C63A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just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3C63A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3C63A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375FA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3C63A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3C63A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e82796b3b4_0_32"/>
          <p:cNvSpPr txBox="1"/>
          <p:nvPr/>
        </p:nvSpPr>
        <p:spPr>
          <a:xfrm>
            <a:off x="840700" y="751850"/>
            <a:ext cx="7543800" cy="6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es" sz="3000">
                <a:solidFill>
                  <a:srgbClr val="E83464"/>
                </a:solidFill>
              </a:rPr>
              <a:t>Provider: ChangeNotifier</a:t>
            </a:r>
            <a:endParaRPr b="1" i="0" sz="3000" u="none" cap="none" strike="noStrike">
              <a:solidFill>
                <a:srgbClr val="E83464"/>
              </a:solidFill>
            </a:endParaRPr>
          </a:p>
        </p:txBody>
      </p:sp>
      <p:sp>
        <p:nvSpPr>
          <p:cNvPr id="360" name="Google Shape;360;ge82796b3b4_0_32"/>
          <p:cNvSpPr txBox="1"/>
          <p:nvPr/>
        </p:nvSpPr>
        <p:spPr>
          <a:xfrm>
            <a:off x="892550" y="1646475"/>
            <a:ext cx="3827400" cy="29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noAutofit/>
          </a:bodyPr>
          <a:lstStyle/>
          <a:p>
            <a:pPr indent="0" lvl="0" marL="0" marR="0" rtl="0" algn="just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s" sz="1500">
                <a:solidFill>
                  <a:srgbClr val="3C63AB"/>
                </a:solidFill>
              </a:rPr>
              <a:t>Lo primero que vemos en nuestro modelo es que hacemos herencia (extends) de la clase Change Notifier, esto nos permite convertirnos en notificadores de cambios.</a:t>
            </a:r>
            <a:endParaRPr sz="1500">
              <a:solidFill>
                <a:srgbClr val="3C63AB"/>
              </a:solidFill>
            </a:endParaRPr>
          </a:p>
          <a:p>
            <a:pPr indent="0" lvl="0" marL="0" marR="0" rtl="0" algn="just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sz="1500">
              <a:solidFill>
                <a:srgbClr val="3C63AB"/>
              </a:solidFill>
            </a:endParaRPr>
          </a:p>
          <a:p>
            <a:pPr indent="0" lvl="0" marL="0" marR="0" rtl="0" algn="just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s" sz="1500">
                <a:solidFill>
                  <a:srgbClr val="3C63AB"/>
                </a:solidFill>
              </a:rPr>
              <a:t>Esta clase contiene el valor en decimal y en binario, con su respectivo </a:t>
            </a:r>
            <a:r>
              <a:rPr i="1" lang="es" sz="1500">
                <a:solidFill>
                  <a:srgbClr val="3C63AB"/>
                </a:solidFill>
              </a:rPr>
              <a:t>getter</a:t>
            </a:r>
            <a:r>
              <a:rPr lang="es" sz="1500">
                <a:solidFill>
                  <a:srgbClr val="3C63AB"/>
                </a:solidFill>
              </a:rPr>
              <a:t>, </a:t>
            </a:r>
            <a:r>
              <a:rPr lang="es" sz="1500">
                <a:solidFill>
                  <a:srgbClr val="3C63AB"/>
                </a:solidFill>
              </a:rPr>
              <a:t>así</a:t>
            </a:r>
            <a:r>
              <a:rPr lang="es" sz="1500">
                <a:solidFill>
                  <a:srgbClr val="3C63AB"/>
                </a:solidFill>
              </a:rPr>
              <a:t> como tres </a:t>
            </a:r>
            <a:r>
              <a:rPr lang="es" sz="1500">
                <a:solidFill>
                  <a:srgbClr val="3C63AB"/>
                </a:solidFill>
              </a:rPr>
              <a:t>métodos</a:t>
            </a:r>
            <a:r>
              <a:rPr lang="es" sz="1500">
                <a:solidFill>
                  <a:srgbClr val="3C63AB"/>
                </a:solidFill>
              </a:rPr>
              <a:t> que nos permiten modificar los datos.</a:t>
            </a:r>
            <a:endParaRPr sz="1500">
              <a:solidFill>
                <a:srgbClr val="3C63AB"/>
              </a:solidFill>
            </a:endParaRPr>
          </a:p>
          <a:p>
            <a:pPr indent="0" lvl="0" marL="0" marR="0" rtl="0" algn="just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s" sz="1500">
                <a:solidFill>
                  <a:srgbClr val="3C63AB"/>
                </a:solidFill>
              </a:rPr>
              <a:t>La clase </a:t>
            </a:r>
            <a:r>
              <a:rPr b="1" i="1" lang="es" sz="1500">
                <a:solidFill>
                  <a:srgbClr val="3C63AB"/>
                </a:solidFill>
              </a:rPr>
              <a:t>Converter</a:t>
            </a:r>
            <a:r>
              <a:rPr lang="es" sz="1500">
                <a:solidFill>
                  <a:srgbClr val="3C63AB"/>
                </a:solidFill>
              </a:rPr>
              <a:t> es una clase adicional en la cual se realiza la </a:t>
            </a:r>
            <a:r>
              <a:rPr lang="es" sz="1500">
                <a:solidFill>
                  <a:srgbClr val="3C63AB"/>
                </a:solidFill>
              </a:rPr>
              <a:t>conversión</a:t>
            </a:r>
            <a:r>
              <a:rPr lang="es" sz="1500">
                <a:solidFill>
                  <a:srgbClr val="3C63AB"/>
                </a:solidFill>
              </a:rPr>
              <a:t> final de los datos, la </a:t>
            </a:r>
            <a:r>
              <a:rPr lang="es" sz="1500">
                <a:solidFill>
                  <a:srgbClr val="3C63AB"/>
                </a:solidFill>
              </a:rPr>
              <a:t>encontrarás</a:t>
            </a:r>
            <a:r>
              <a:rPr lang="es" sz="1500">
                <a:solidFill>
                  <a:srgbClr val="3C63AB"/>
                </a:solidFill>
              </a:rPr>
              <a:t> en el repositorio.</a:t>
            </a:r>
            <a:endParaRPr sz="1500">
              <a:solidFill>
                <a:srgbClr val="3C63AB"/>
              </a:solidFill>
            </a:endParaRPr>
          </a:p>
          <a:p>
            <a:pPr indent="0" lvl="0" marL="457200" marR="0" rtl="0" algn="just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3C63A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3C63A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3C63A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just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3C63A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3C63A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375FA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3C63A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3C63A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1" name="Google Shape;361;ge82796b3b4_0_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72350" y="1542350"/>
            <a:ext cx="2756200" cy="2875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ee10b788de_0_296"/>
          <p:cNvSpPr txBox="1"/>
          <p:nvPr/>
        </p:nvSpPr>
        <p:spPr>
          <a:xfrm>
            <a:off x="840700" y="751850"/>
            <a:ext cx="7543800" cy="6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es" sz="3000">
                <a:solidFill>
                  <a:srgbClr val="E83464"/>
                </a:solidFill>
              </a:rPr>
              <a:t>Provider: ChangeNotifier</a:t>
            </a:r>
            <a:endParaRPr b="1" i="0" sz="3000" u="none" cap="none" strike="noStrike">
              <a:solidFill>
                <a:srgbClr val="E83464"/>
              </a:solidFill>
            </a:endParaRPr>
          </a:p>
        </p:txBody>
      </p:sp>
      <p:sp>
        <p:nvSpPr>
          <p:cNvPr id="367" name="Google Shape;367;gee10b788de_0_296"/>
          <p:cNvSpPr txBox="1"/>
          <p:nvPr/>
        </p:nvSpPr>
        <p:spPr>
          <a:xfrm>
            <a:off x="892550" y="1646475"/>
            <a:ext cx="3827400" cy="29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noAutofit/>
          </a:bodyPr>
          <a:lstStyle/>
          <a:p>
            <a:pPr indent="0" lvl="0" marL="0" marR="0" rtl="0" algn="just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s" sz="1500">
                <a:solidFill>
                  <a:srgbClr val="3C63AB"/>
                </a:solidFill>
              </a:rPr>
              <a:t>Cuando realizamos un cambio a los datos de nuestro modelo, ya sea cuando se convierte de binario a decimal o viceversa, o restablecemos los datos, lo que se debe hacer es notificar el cambio.</a:t>
            </a:r>
            <a:endParaRPr sz="1500">
              <a:solidFill>
                <a:srgbClr val="3C63AB"/>
              </a:solidFill>
            </a:endParaRPr>
          </a:p>
          <a:p>
            <a:pPr indent="0" lvl="0" marL="0" marR="0" rtl="0" algn="just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sz="1500">
              <a:solidFill>
                <a:srgbClr val="3C63AB"/>
              </a:solidFill>
            </a:endParaRPr>
          </a:p>
          <a:p>
            <a:pPr indent="0" lvl="0" marL="0" marR="0" rtl="0" algn="just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s" sz="1500">
                <a:solidFill>
                  <a:srgbClr val="3C63AB"/>
                </a:solidFill>
              </a:rPr>
              <a:t>Esta </a:t>
            </a:r>
            <a:r>
              <a:rPr lang="es" sz="1500">
                <a:solidFill>
                  <a:srgbClr val="3C63AB"/>
                </a:solidFill>
              </a:rPr>
              <a:t>notificación</a:t>
            </a:r>
            <a:r>
              <a:rPr lang="es" sz="1500">
                <a:solidFill>
                  <a:srgbClr val="3C63AB"/>
                </a:solidFill>
              </a:rPr>
              <a:t> permite que los consumidores se actualicen de acuerdo a los nuevos datos.</a:t>
            </a:r>
            <a:endParaRPr sz="1500">
              <a:solidFill>
                <a:srgbClr val="3C63AB"/>
              </a:solidFill>
            </a:endParaRPr>
          </a:p>
          <a:p>
            <a:pPr indent="0" lvl="0" marL="457200" marR="0" rtl="0" algn="just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3C63A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3C63A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3C63A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just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3C63A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3C63A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375FA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3C63A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3C63A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8" name="Google Shape;368;gee10b788de_0_2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72350" y="1542350"/>
            <a:ext cx="2756200" cy="2875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e82796b3b4_0_39"/>
          <p:cNvSpPr txBox="1"/>
          <p:nvPr/>
        </p:nvSpPr>
        <p:spPr>
          <a:xfrm>
            <a:off x="987025" y="816350"/>
            <a:ext cx="7195800" cy="6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s" sz="3000" u="none" cap="none" strike="noStrike">
                <a:solidFill>
                  <a:srgbClr val="E83464"/>
                </a:solidFill>
              </a:rPr>
              <a:t>P</a:t>
            </a:r>
            <a:r>
              <a:rPr b="1" lang="es" sz="3000">
                <a:solidFill>
                  <a:srgbClr val="E83464"/>
                </a:solidFill>
              </a:rPr>
              <a:t>rovider: ChangeNotifierProvider</a:t>
            </a:r>
            <a:endParaRPr b="1" i="0" sz="3000" u="none" cap="none" strike="noStrike">
              <a:solidFill>
                <a:srgbClr val="E83464"/>
              </a:solidFill>
            </a:endParaRPr>
          </a:p>
        </p:txBody>
      </p:sp>
      <p:sp>
        <p:nvSpPr>
          <p:cNvPr id="374" name="Google Shape;374;ge82796b3b4_0_39"/>
          <p:cNvSpPr txBox="1"/>
          <p:nvPr/>
        </p:nvSpPr>
        <p:spPr>
          <a:xfrm>
            <a:off x="1058750" y="1649050"/>
            <a:ext cx="2889600" cy="26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noAutofit/>
          </a:bodyPr>
          <a:lstStyle/>
          <a:p>
            <a:pPr indent="0" lvl="0" marL="0" marR="0" rtl="0" algn="just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es" sz="1500">
                <a:solidFill>
                  <a:srgbClr val="3C63AB"/>
                </a:solidFill>
              </a:rPr>
              <a:t>Tiene dos parámetros en su construcción.</a:t>
            </a:r>
            <a:endParaRPr sz="1500">
              <a:solidFill>
                <a:srgbClr val="3C63AB"/>
              </a:solidFill>
            </a:endParaRPr>
          </a:p>
          <a:p>
            <a:pPr indent="-323850" lvl="0" marL="457200" marR="0" rtl="0" algn="just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3C63AB"/>
              </a:buClr>
              <a:buSzPts val="1500"/>
              <a:buChar char="●"/>
            </a:pPr>
            <a:r>
              <a:rPr lang="es" sz="1500">
                <a:solidFill>
                  <a:srgbClr val="3C63AB"/>
                </a:solidFill>
              </a:rPr>
              <a:t>create: en donde se instancia el modelo.</a:t>
            </a:r>
            <a:endParaRPr sz="1500">
              <a:solidFill>
                <a:srgbClr val="3C63AB"/>
              </a:solidFill>
            </a:endParaRPr>
          </a:p>
          <a:p>
            <a:pPr indent="0" lvl="0" marL="457200" marR="0" rtl="0" algn="just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3C63AB"/>
              </a:solidFill>
            </a:endParaRPr>
          </a:p>
          <a:p>
            <a:pPr indent="-323850" lvl="0" marL="457200" marR="0" rtl="0" algn="just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3C63AB"/>
              </a:buClr>
              <a:buSzPts val="1500"/>
              <a:buChar char="●"/>
            </a:pPr>
            <a:r>
              <a:rPr lang="es" sz="1500">
                <a:solidFill>
                  <a:srgbClr val="3C63AB"/>
                </a:solidFill>
              </a:rPr>
              <a:t>child: Establecemos nuestra </a:t>
            </a:r>
            <a:r>
              <a:rPr lang="es" sz="1500">
                <a:solidFill>
                  <a:srgbClr val="3C63AB"/>
                </a:solidFill>
              </a:rPr>
              <a:t>aplicación</a:t>
            </a:r>
            <a:r>
              <a:rPr lang="es" sz="1500">
                <a:solidFill>
                  <a:srgbClr val="3C63AB"/>
                </a:solidFill>
              </a:rPr>
              <a:t> como hijo del Proveedor, de tal manera que pueda tener consumidores.</a:t>
            </a:r>
            <a:endParaRPr sz="1500">
              <a:solidFill>
                <a:srgbClr val="3C63AB"/>
              </a:solidFill>
            </a:endParaRPr>
          </a:p>
          <a:p>
            <a:pPr indent="0" lvl="0" marL="0" marR="0" rtl="0" algn="just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sz="1500">
              <a:solidFill>
                <a:srgbClr val="3C63AB"/>
              </a:solidFill>
            </a:endParaRPr>
          </a:p>
          <a:p>
            <a:pPr indent="0" lvl="0" marL="457200" marR="0" rtl="0" algn="just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3C63A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3C63A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3C63A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just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3C63A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3C63A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375FA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3C63A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3C63A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5" name="Google Shape;375;ge82796b3b4_0_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00750" y="1606850"/>
            <a:ext cx="4288750" cy="18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e82796b3b4_0_22"/>
          <p:cNvSpPr txBox="1"/>
          <p:nvPr/>
        </p:nvSpPr>
        <p:spPr>
          <a:xfrm>
            <a:off x="858950" y="816350"/>
            <a:ext cx="7323900" cy="6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s" sz="3000" u="none" cap="none" strike="noStrike">
                <a:solidFill>
                  <a:srgbClr val="E83464"/>
                </a:solidFill>
              </a:rPr>
              <a:t>P</a:t>
            </a:r>
            <a:r>
              <a:rPr b="1" lang="es" sz="3000">
                <a:solidFill>
                  <a:srgbClr val="E83464"/>
                </a:solidFill>
              </a:rPr>
              <a:t>rovider: Consumer</a:t>
            </a:r>
            <a:endParaRPr b="1" i="0" sz="3000" u="none" cap="none" strike="noStrike">
              <a:solidFill>
                <a:srgbClr val="E83464"/>
              </a:solidFill>
            </a:endParaRPr>
          </a:p>
        </p:txBody>
      </p:sp>
      <p:sp>
        <p:nvSpPr>
          <p:cNvPr id="381" name="Google Shape;381;ge82796b3b4_0_22"/>
          <p:cNvSpPr txBox="1"/>
          <p:nvPr/>
        </p:nvSpPr>
        <p:spPr>
          <a:xfrm>
            <a:off x="858950" y="1632450"/>
            <a:ext cx="3051600" cy="30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noAutofit/>
          </a:bodyPr>
          <a:lstStyle/>
          <a:p>
            <a:pPr indent="0" lvl="0" marL="0" marR="0" rtl="0" algn="just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s" sz="1500">
                <a:solidFill>
                  <a:srgbClr val="3C63AB"/>
                </a:solidFill>
              </a:rPr>
              <a:t>En el consumidor debemos especificar el tipo de modelo al que queremos acceder.</a:t>
            </a:r>
            <a:endParaRPr sz="1500">
              <a:solidFill>
                <a:srgbClr val="3C63AB"/>
              </a:solidFill>
            </a:endParaRPr>
          </a:p>
          <a:p>
            <a:pPr indent="0" lvl="0" marL="0" marR="0" rtl="0" algn="just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s" sz="1500">
                <a:solidFill>
                  <a:srgbClr val="3C63AB"/>
                </a:solidFill>
              </a:rPr>
              <a:t>En este caso, queremos </a:t>
            </a:r>
            <a:r>
              <a:rPr b="1" lang="es" sz="1500">
                <a:solidFill>
                  <a:srgbClr val="3C63AB"/>
                </a:solidFill>
              </a:rPr>
              <a:t>ConvertionModel</a:t>
            </a:r>
            <a:r>
              <a:rPr lang="es" sz="1500">
                <a:solidFill>
                  <a:srgbClr val="3C63AB"/>
                </a:solidFill>
              </a:rPr>
              <a:t>, así que escribimos </a:t>
            </a:r>
            <a:r>
              <a:rPr b="1" i="1" lang="es" sz="1500">
                <a:solidFill>
                  <a:srgbClr val="3C63AB"/>
                </a:solidFill>
              </a:rPr>
              <a:t>Consumer&lt;ConvertionModel&gt;</a:t>
            </a:r>
            <a:r>
              <a:rPr lang="es" sz="1500">
                <a:solidFill>
                  <a:srgbClr val="3C63AB"/>
                </a:solidFill>
              </a:rPr>
              <a:t>.</a:t>
            </a:r>
            <a:endParaRPr sz="1500">
              <a:solidFill>
                <a:srgbClr val="3C63AB"/>
              </a:solidFill>
            </a:endParaRPr>
          </a:p>
          <a:p>
            <a:pPr indent="0" lvl="0" marL="0" marR="0" rtl="0" algn="just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sz="1500">
              <a:solidFill>
                <a:srgbClr val="3C63AB"/>
              </a:solidFill>
            </a:endParaRPr>
          </a:p>
          <a:p>
            <a:pPr indent="0" lvl="0" marL="0" marR="0" rtl="0" algn="just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s" sz="1500">
                <a:solidFill>
                  <a:srgbClr val="3C63AB"/>
                </a:solidFill>
              </a:rPr>
              <a:t>Con esto podremos acceder a nuestro modelo (el segundo </a:t>
            </a:r>
            <a:r>
              <a:rPr lang="es" sz="1500">
                <a:solidFill>
                  <a:srgbClr val="3C63AB"/>
                </a:solidFill>
              </a:rPr>
              <a:t>parámetro</a:t>
            </a:r>
            <a:r>
              <a:rPr lang="es" sz="1500">
                <a:solidFill>
                  <a:srgbClr val="3C63AB"/>
                </a:solidFill>
              </a:rPr>
              <a:t> del builder), y </a:t>
            </a:r>
            <a:r>
              <a:rPr lang="es" sz="1500">
                <a:solidFill>
                  <a:srgbClr val="3C63AB"/>
                </a:solidFill>
              </a:rPr>
              <a:t>utilizar</a:t>
            </a:r>
            <a:r>
              <a:rPr lang="es" sz="1500">
                <a:solidFill>
                  <a:srgbClr val="3C63AB"/>
                </a:solidFill>
              </a:rPr>
              <a:t> sus datos en nuestra interfaz.</a:t>
            </a:r>
            <a:endParaRPr b="0" i="0" sz="1500" u="none" cap="none" strike="noStrike">
              <a:solidFill>
                <a:srgbClr val="3C63A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3C63A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s" sz="1500" u="none" cap="none" strike="noStrike">
                <a:solidFill>
                  <a:srgbClr val="3C63AB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i="0" sz="1500" u="none" cap="none" strike="noStrike">
              <a:solidFill>
                <a:srgbClr val="3C63A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just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3C63A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3C63A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3C63A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just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3C63A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3C63A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375FA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3C63A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3C63A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2" name="Google Shape;382;ge82796b3b4_0_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62950" y="1606850"/>
            <a:ext cx="3363350" cy="2763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edf329b073_0_0"/>
          <p:cNvSpPr txBox="1"/>
          <p:nvPr/>
        </p:nvSpPr>
        <p:spPr>
          <a:xfrm>
            <a:off x="755123" y="1387206"/>
            <a:ext cx="7657500" cy="253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Arial"/>
              <a:buNone/>
            </a:pPr>
            <a:r>
              <a:rPr b="1" i="0" lang="es" sz="3000" u="none" cap="none" strike="noStrike">
                <a:solidFill>
                  <a:srgbClr val="375FA9"/>
                </a:solidFill>
                <a:latin typeface="Arial"/>
                <a:ea typeface="Arial"/>
                <a:cs typeface="Arial"/>
                <a:sym typeface="Arial"/>
              </a:rPr>
              <a:t>Ejercicios</a:t>
            </a:r>
            <a:r>
              <a:rPr b="0" i="0" lang="es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s" sz="3000" u="none" cap="none" strike="noStrike">
                <a:solidFill>
                  <a:srgbClr val="E63464"/>
                </a:solidFill>
                <a:latin typeface="Arial"/>
                <a:ea typeface="Arial"/>
                <a:cs typeface="Arial"/>
                <a:sym typeface="Arial"/>
              </a:rPr>
              <a:t>para practicar </a:t>
            </a:r>
            <a:endParaRPr b="0" i="0" sz="1800" u="none" cap="none" strike="noStrike">
              <a:solidFill>
                <a:srgbClr val="E63464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2" name="Google Shape;392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75" y="0"/>
            <a:ext cx="9139049" cy="51435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2"/>
          <p:cNvSpPr txBox="1"/>
          <p:nvPr>
            <p:ph type="ctrTitle"/>
          </p:nvPr>
        </p:nvSpPr>
        <p:spPr>
          <a:xfrm>
            <a:off x="1281950" y="1089153"/>
            <a:ext cx="6622500" cy="277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rPr b="1" lang="es" sz="3300">
                <a:solidFill>
                  <a:srgbClr val="3C63AB"/>
                </a:solidFill>
                <a:latin typeface="Arial"/>
                <a:ea typeface="Arial"/>
                <a:cs typeface="Arial"/>
                <a:sym typeface="Arial"/>
              </a:rPr>
              <a:t>Sesión </a:t>
            </a:r>
            <a:r>
              <a:rPr b="1" lang="es" sz="3300">
                <a:solidFill>
                  <a:srgbClr val="3C63AB"/>
                </a:solidFill>
              </a:rPr>
              <a:t>6</a:t>
            </a:r>
            <a:r>
              <a:rPr b="1" lang="es" sz="3300">
                <a:solidFill>
                  <a:srgbClr val="3C63AB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endParaRPr b="1" sz="3300">
              <a:solidFill>
                <a:srgbClr val="3C63A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/>
            </a:r>
            <a:endParaRPr b="1" sz="3300">
              <a:solidFill>
                <a:srgbClr val="3C63A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rPr b="1" lang="es" sz="3500">
                <a:solidFill>
                  <a:srgbClr val="E83464"/>
                </a:solidFill>
              </a:rPr>
              <a:t>Patrones de manejo de </a:t>
            </a:r>
            <a:endParaRPr b="1" sz="3500">
              <a:solidFill>
                <a:srgbClr val="E83464"/>
              </a:solidFill>
            </a:endParaRPr>
          </a:p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rPr b="1" lang="es" sz="3500">
                <a:solidFill>
                  <a:srgbClr val="E83464"/>
                </a:solidFill>
              </a:rPr>
              <a:t>estado - Provider</a:t>
            </a:r>
            <a:endParaRPr b="1" sz="2800">
              <a:solidFill>
                <a:srgbClr val="E8346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p2"/>
          <p:cNvSpPr txBox="1"/>
          <p:nvPr/>
        </p:nvSpPr>
        <p:spPr>
          <a:xfrm>
            <a:off x="2238750" y="3982075"/>
            <a:ext cx="4666500" cy="4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3D63A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"/>
          <p:cNvSpPr txBox="1"/>
          <p:nvPr>
            <p:ph type="title"/>
          </p:nvPr>
        </p:nvSpPr>
        <p:spPr>
          <a:xfrm>
            <a:off x="889600" y="1006650"/>
            <a:ext cx="7505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Arial"/>
              <a:buNone/>
            </a:pPr>
            <a:r>
              <a:rPr b="1" lang="es">
                <a:solidFill>
                  <a:srgbClr val="E83464"/>
                </a:solidFill>
              </a:rPr>
              <a:t>Objetivos de la sesión</a:t>
            </a:r>
            <a:endParaRPr b="1">
              <a:solidFill>
                <a:srgbClr val="E83464"/>
              </a:solidFill>
            </a:endParaRPr>
          </a:p>
        </p:txBody>
      </p:sp>
      <p:sp>
        <p:nvSpPr>
          <p:cNvPr id="291" name="Google Shape;291;p3"/>
          <p:cNvSpPr txBox="1"/>
          <p:nvPr>
            <p:ph idx="4294967295" type="body"/>
          </p:nvPr>
        </p:nvSpPr>
        <p:spPr>
          <a:xfrm>
            <a:off x="870550" y="1724375"/>
            <a:ext cx="7974600" cy="34893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0" spcFirstLastPara="1" rIns="0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s" sz="1400">
                <a:solidFill>
                  <a:srgbClr val="3C63AB"/>
                </a:solidFill>
                <a:latin typeface="Arial"/>
                <a:ea typeface="Arial"/>
                <a:cs typeface="Arial"/>
                <a:sym typeface="Arial"/>
              </a:rPr>
              <a:t>  Al finalizar esta sesión estarás en capacidad de:</a:t>
            </a:r>
            <a:endParaRPr sz="1400">
              <a:solidFill>
                <a:srgbClr val="3C63A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1400">
              <a:solidFill>
                <a:srgbClr val="3C63A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93700" lvl="0" marL="6858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3D63AB"/>
              </a:buClr>
              <a:buSzPts val="1360"/>
              <a:buAutoNum type="arabicPeriod"/>
            </a:pPr>
            <a:r>
              <a:rPr lang="es">
                <a:solidFill>
                  <a:srgbClr val="3D63AB"/>
                </a:solidFill>
              </a:rPr>
              <a:t>Entender los conceptos del patrón de manejo de estado Provider</a:t>
            </a:r>
            <a:endParaRPr>
              <a:solidFill>
                <a:srgbClr val="3D63AB"/>
              </a:solidFill>
            </a:endParaRPr>
          </a:p>
          <a:p>
            <a:pPr indent="-393700" lvl="0" marL="6858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3D63AB"/>
              </a:buClr>
              <a:buSzPts val="1360"/>
              <a:buAutoNum type="arabicPeriod"/>
            </a:pPr>
            <a:r>
              <a:rPr lang="es">
                <a:solidFill>
                  <a:srgbClr val="3D63AB"/>
                </a:solidFill>
              </a:rPr>
              <a:t>Crear una aplicación usando el patrón de manejo de estado Provide</a:t>
            </a:r>
            <a:endParaRPr>
              <a:solidFill>
                <a:srgbClr val="3D63AB"/>
              </a:solidFill>
            </a:endParaRPr>
          </a:p>
          <a:p>
            <a:pPr indent="0" lvl="0" marL="4572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>
              <a:solidFill>
                <a:srgbClr val="3D63AB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>
              <a:solidFill>
                <a:srgbClr val="3D63A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ec303b4d7c_0_0"/>
          <p:cNvSpPr txBox="1"/>
          <p:nvPr/>
        </p:nvSpPr>
        <p:spPr>
          <a:xfrm>
            <a:off x="639150" y="816350"/>
            <a:ext cx="7543800" cy="6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es" sz="3000">
                <a:solidFill>
                  <a:srgbClr val="E83464"/>
                </a:solidFill>
              </a:rPr>
              <a:t>Necesidad de patrones de estados</a:t>
            </a:r>
            <a:endParaRPr b="1" i="0" sz="3000" u="none" cap="none" strike="noStrike">
              <a:solidFill>
                <a:srgbClr val="E83464"/>
              </a:solidFill>
            </a:endParaRPr>
          </a:p>
        </p:txBody>
      </p:sp>
      <p:sp>
        <p:nvSpPr>
          <p:cNvPr id="297" name="Google Shape;297;gec303b4d7c_0_0"/>
          <p:cNvSpPr txBox="1"/>
          <p:nvPr/>
        </p:nvSpPr>
        <p:spPr>
          <a:xfrm>
            <a:off x="438150" y="1454450"/>
            <a:ext cx="7618500" cy="30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noAutofit/>
          </a:bodyPr>
          <a:lstStyle/>
          <a:p>
            <a:pPr indent="-317500" lvl="0" marL="457200" rtl="0" algn="just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3C63AB"/>
              </a:buClr>
              <a:buSzPts val="1400"/>
              <a:buChar char="●"/>
            </a:pPr>
            <a:r>
              <a:rPr lang="es">
                <a:solidFill>
                  <a:srgbClr val="3C63AB"/>
                </a:solidFill>
              </a:rPr>
              <a:t>La gestión del Estado es un tema complejo pero cuando una app crece hay momento en que necesitas compartir el estado de la aplicación entre pantallas, a través de tu aplicación. </a:t>
            </a:r>
            <a:endParaRPr>
              <a:solidFill>
                <a:srgbClr val="3C63AB"/>
              </a:solidFill>
            </a:endParaRPr>
          </a:p>
          <a:p>
            <a:pPr indent="0" lvl="0" marL="914400" rtl="0" algn="just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C63AB"/>
              </a:solidFill>
            </a:endParaRPr>
          </a:p>
          <a:p>
            <a:pPr indent="-317500" lvl="0" marL="457200" rtl="0" algn="just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3C63AB"/>
              </a:buClr>
              <a:buSzPts val="1400"/>
              <a:buChar char="●"/>
            </a:pPr>
            <a:r>
              <a:rPr lang="es">
                <a:solidFill>
                  <a:srgbClr val="3C63AB"/>
                </a:solidFill>
              </a:rPr>
              <a:t>En frameworks declarativos como Flutter, si quieres cambiar la interfaz de usuario, tienes que reconstruirla. En otras palabras, es difícil cambiar imperativamente un widget desde fuera, llamando a un método en él.</a:t>
            </a:r>
            <a:endParaRPr>
              <a:solidFill>
                <a:srgbClr val="3C63AB"/>
              </a:solidFill>
            </a:endParaRPr>
          </a:p>
          <a:p>
            <a:pPr indent="0" lvl="0" marL="914400" rtl="0" algn="just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C63AB"/>
              </a:solidFill>
            </a:endParaRPr>
          </a:p>
          <a:p>
            <a:pPr indent="-323850" lvl="0" marL="457200" rtl="0" algn="just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3C63AB"/>
              </a:buClr>
              <a:buSzPts val="1500"/>
              <a:buChar char="●"/>
            </a:pPr>
            <a:r>
              <a:rPr lang="es">
                <a:solidFill>
                  <a:srgbClr val="3C63AB"/>
                </a:solidFill>
              </a:rPr>
              <a:t>Los patrones de estados nos permiten compartir en muchas partes de tu aplicación tales como mantener entre sesiones de usuario,</a:t>
            </a:r>
            <a:r>
              <a:rPr lang="es" sz="1100">
                <a:solidFill>
                  <a:srgbClr val="4A4A4A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 </a:t>
            </a:r>
            <a:r>
              <a:rPr lang="es">
                <a:solidFill>
                  <a:srgbClr val="3C63AB"/>
                </a:solidFill>
              </a:rPr>
              <a:t>Notificaciones en una aplicación de redes sociales, Preferencias del usuario etc.  </a:t>
            </a:r>
            <a:endParaRPr>
              <a:solidFill>
                <a:srgbClr val="3C63AB"/>
              </a:solidFill>
            </a:endParaRPr>
          </a:p>
          <a:p>
            <a:pPr indent="0" lvl="0" marL="0" marR="0" rtl="0" algn="just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u="none" cap="none" strike="noStrike">
              <a:solidFill>
                <a:srgbClr val="3C63A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u="none" cap="none" strike="noStrike">
              <a:solidFill>
                <a:srgbClr val="3C63A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375FA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3C63A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3C63A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blipFill>
          <a:blip r:embed="rId4">
            <a:alphaModFix/>
          </a:blip>
          <a:stretch>
            <a:fillRect/>
          </a:stretch>
        </a:blipFill>
      </p:bgPr>
    </p:bg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"/>
          <p:cNvSpPr txBox="1"/>
          <p:nvPr/>
        </p:nvSpPr>
        <p:spPr>
          <a:xfrm>
            <a:off x="1017775" y="816350"/>
            <a:ext cx="7165200" cy="6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es" sz="3000">
                <a:solidFill>
                  <a:srgbClr val="E83464"/>
                </a:solidFill>
              </a:rPr>
              <a:t>Provider</a:t>
            </a:r>
            <a:endParaRPr b="1" i="0" sz="3000" u="none" cap="none" strike="noStrike">
              <a:solidFill>
                <a:srgbClr val="E83464"/>
              </a:solidFill>
            </a:endParaRPr>
          </a:p>
        </p:txBody>
      </p:sp>
      <p:sp>
        <p:nvSpPr>
          <p:cNvPr id="303" name="Google Shape;303;p4"/>
          <p:cNvSpPr txBox="1"/>
          <p:nvPr/>
        </p:nvSpPr>
        <p:spPr>
          <a:xfrm>
            <a:off x="1017775" y="1416900"/>
            <a:ext cx="6987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noAutofit/>
          </a:bodyPr>
          <a:lstStyle/>
          <a:p>
            <a:pPr indent="0" lvl="0" marL="0" marR="0" rtl="0" algn="just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es" sz="1500">
                <a:solidFill>
                  <a:srgbClr val="3C63AB"/>
                </a:solidFill>
              </a:rPr>
              <a:t>El manejo de estado es necesario cuando deseas compartir datos entre distintas partes de tu </a:t>
            </a:r>
            <a:r>
              <a:rPr lang="es" sz="1500">
                <a:solidFill>
                  <a:srgbClr val="3C63AB"/>
                </a:solidFill>
              </a:rPr>
              <a:t>aplicación</a:t>
            </a:r>
            <a:r>
              <a:rPr lang="es" sz="1500">
                <a:solidFill>
                  <a:srgbClr val="3C63AB"/>
                </a:solidFill>
              </a:rPr>
              <a:t>, es decir, necesitas datos que no dependan del ciclo de vida de los widgets.</a:t>
            </a:r>
            <a:endParaRPr b="0" i="0" sz="1600" u="none" cap="none" strike="noStrike">
              <a:solidFill>
                <a:srgbClr val="3C63A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4" name="Google Shape;304;p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83925" y="2220475"/>
            <a:ext cx="4376150" cy="2461601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4"/>
          <p:cNvSpPr txBox="1"/>
          <p:nvPr/>
        </p:nvSpPr>
        <p:spPr>
          <a:xfrm>
            <a:off x="3142675" y="4682075"/>
            <a:ext cx="27378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es" sz="800" u="sng">
                <a:solidFill>
                  <a:schemeClr val="hlink"/>
                </a:solidFill>
                <a:hlinkClick r:id="rId6"/>
              </a:rPr>
              <a:t>State Management - Flutter.dev</a:t>
            </a:r>
            <a:endParaRPr b="0" i="0" sz="800" u="none" cap="none" strike="noStrike">
              <a:solidFill>
                <a:srgbClr val="3C63A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ee10b788de_0_0"/>
          <p:cNvSpPr txBox="1"/>
          <p:nvPr/>
        </p:nvSpPr>
        <p:spPr>
          <a:xfrm>
            <a:off x="1017775" y="816350"/>
            <a:ext cx="7165200" cy="6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es" sz="3000">
                <a:solidFill>
                  <a:srgbClr val="E83464"/>
                </a:solidFill>
              </a:rPr>
              <a:t>Provider</a:t>
            </a:r>
            <a:endParaRPr b="1" i="0" sz="3000" u="none" cap="none" strike="noStrike">
              <a:solidFill>
                <a:srgbClr val="E83464"/>
              </a:solidFill>
            </a:endParaRPr>
          </a:p>
        </p:txBody>
      </p:sp>
      <p:sp>
        <p:nvSpPr>
          <p:cNvPr id="311" name="Google Shape;311;gee10b788de_0_0"/>
          <p:cNvSpPr txBox="1"/>
          <p:nvPr/>
        </p:nvSpPr>
        <p:spPr>
          <a:xfrm>
            <a:off x="1017775" y="1416900"/>
            <a:ext cx="6987600" cy="30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noAutofit/>
          </a:bodyPr>
          <a:lstStyle/>
          <a:p>
            <a:pPr indent="-323850" lvl="0" marL="457200" marR="0" rtl="0" algn="just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3C63AB"/>
              </a:buClr>
              <a:buSzPts val="1500"/>
              <a:buFont typeface="Arial"/>
              <a:buChar char="●"/>
            </a:pPr>
            <a:r>
              <a:rPr lang="es" sz="1500">
                <a:solidFill>
                  <a:srgbClr val="3C63AB"/>
                </a:solidFill>
              </a:rPr>
              <a:t>Provider, es un paquete que ha sido lanzado recientemente (en Google I/O) el cual tiene como función, permitirnos manejar el estado de nuestra app.</a:t>
            </a:r>
            <a:endParaRPr b="0" i="0" sz="1500" u="none" cap="none" strike="noStrike">
              <a:solidFill>
                <a:srgbClr val="3C63A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just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3C63A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marR="0" rtl="0" algn="just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3C63AB"/>
              </a:buClr>
              <a:buSzPts val="1500"/>
              <a:buFont typeface="Arial"/>
              <a:buChar char="●"/>
            </a:pPr>
            <a:r>
              <a:rPr lang="es" sz="1500">
                <a:solidFill>
                  <a:srgbClr val="3C63AB"/>
                </a:solidFill>
              </a:rPr>
              <a:t>Provider es fácil de entender y no utiliza mucho código. También utiliza conceptos que son aplicables en todos los demás enfoques.</a:t>
            </a:r>
            <a:endParaRPr b="0" i="0" sz="1500" u="none" cap="none" strike="noStrike">
              <a:solidFill>
                <a:srgbClr val="3C63A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just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3C63A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marR="0" rtl="0" algn="just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3C63AB"/>
              </a:buClr>
              <a:buSzPts val="1500"/>
              <a:buChar char="●"/>
            </a:pPr>
            <a:r>
              <a:rPr lang="es" sz="1500">
                <a:solidFill>
                  <a:srgbClr val="3C63AB"/>
                </a:solidFill>
              </a:rPr>
              <a:t>Con provider, no tienes que preocuparte por las llamadas de retorno o InheritedWidgets. Pero necesitas entender 3 conceptos:</a:t>
            </a:r>
            <a:endParaRPr sz="1500">
              <a:solidFill>
                <a:srgbClr val="3C63AB"/>
              </a:solidFill>
            </a:endParaRPr>
          </a:p>
          <a:p>
            <a:pPr indent="-323850" lvl="1" marL="914400" marR="0" rtl="0" algn="just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3C63AB"/>
              </a:buClr>
              <a:buSzPts val="1500"/>
              <a:buChar char="○"/>
            </a:pPr>
            <a:r>
              <a:rPr lang="es" sz="1500">
                <a:solidFill>
                  <a:srgbClr val="3C63AB"/>
                </a:solidFill>
              </a:rPr>
              <a:t>ChangeNotifier</a:t>
            </a:r>
            <a:endParaRPr sz="1500">
              <a:solidFill>
                <a:srgbClr val="3C63AB"/>
              </a:solidFill>
            </a:endParaRPr>
          </a:p>
          <a:p>
            <a:pPr indent="-323850" lvl="1" marL="914400" marR="0" rtl="0" algn="just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3C63AB"/>
              </a:buClr>
              <a:buSzPts val="1500"/>
              <a:buChar char="○"/>
            </a:pPr>
            <a:r>
              <a:rPr lang="es" sz="1500">
                <a:solidFill>
                  <a:srgbClr val="3C63AB"/>
                </a:solidFill>
              </a:rPr>
              <a:t>ChangeNotifierProvider</a:t>
            </a:r>
            <a:endParaRPr sz="1500">
              <a:solidFill>
                <a:srgbClr val="3C63AB"/>
              </a:solidFill>
            </a:endParaRPr>
          </a:p>
          <a:p>
            <a:pPr indent="-323850" lvl="1" marL="914400" marR="0" rtl="0" algn="just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3C63AB"/>
              </a:buClr>
              <a:buSzPts val="1500"/>
              <a:buChar char="○"/>
            </a:pPr>
            <a:r>
              <a:rPr lang="es" sz="1500">
                <a:solidFill>
                  <a:srgbClr val="3C63AB"/>
                </a:solidFill>
              </a:rPr>
              <a:t>Consumer</a:t>
            </a:r>
            <a:endParaRPr b="0" i="0" sz="1500" u="none" cap="none" strike="noStrike">
              <a:solidFill>
                <a:srgbClr val="3C63A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s" sz="1500" u="none" cap="none" strike="noStrike">
                <a:solidFill>
                  <a:srgbClr val="3C63AB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i="0" sz="1500" u="none" cap="none" strike="noStrike">
              <a:solidFill>
                <a:srgbClr val="3C63A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just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3C63A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3C63A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3C63A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just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3C63A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3C63A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375FA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3C63A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3C63A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ea0ba12c3d_0_15"/>
          <p:cNvSpPr txBox="1"/>
          <p:nvPr/>
        </p:nvSpPr>
        <p:spPr>
          <a:xfrm>
            <a:off x="1043400" y="929050"/>
            <a:ext cx="6985800" cy="6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es" sz="3000">
                <a:solidFill>
                  <a:srgbClr val="E83464"/>
                </a:solidFill>
              </a:rPr>
              <a:t>Provider: ChangeNotifier</a:t>
            </a:r>
            <a:endParaRPr b="1" i="0" sz="3000" u="none" cap="none" strike="noStrike">
              <a:solidFill>
                <a:srgbClr val="E83464"/>
              </a:solidFill>
            </a:endParaRPr>
          </a:p>
        </p:txBody>
      </p:sp>
      <p:sp>
        <p:nvSpPr>
          <p:cNvPr id="317" name="Google Shape;317;gea0ba12c3d_0_15"/>
          <p:cNvSpPr txBox="1"/>
          <p:nvPr/>
        </p:nvSpPr>
        <p:spPr>
          <a:xfrm>
            <a:off x="1043400" y="1681850"/>
            <a:ext cx="7008300" cy="30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noAutofit/>
          </a:bodyPr>
          <a:lstStyle/>
          <a:p>
            <a:pPr indent="-323850" lvl="0" marL="457200" marR="0" rtl="0" algn="just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3C63AB"/>
              </a:buClr>
              <a:buSzPts val="1500"/>
              <a:buChar char="●"/>
            </a:pPr>
            <a:r>
              <a:rPr lang="es" sz="1500">
                <a:solidFill>
                  <a:srgbClr val="3C63AB"/>
                </a:solidFill>
              </a:rPr>
              <a:t>ChangeNotifier es una clase sencilla incluida en el SDK de Flutter SDK que proporciona notificaciones a los cambios a sus ‘listeners’. En otras palabras, un ChangeNotifier, es quien anuncia que ha ocurrido un cambio en los datos, un cliente puede suscribirse escuchar por estos cambios</a:t>
            </a:r>
            <a:endParaRPr sz="1500">
              <a:solidFill>
                <a:srgbClr val="3C63AB"/>
              </a:solidFill>
            </a:endParaRPr>
          </a:p>
          <a:p>
            <a:pPr indent="0" lvl="0" marL="457200" marR="0" rtl="0" algn="just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3C63AB"/>
              </a:solidFill>
            </a:endParaRPr>
          </a:p>
          <a:p>
            <a:pPr indent="-323850" lvl="0" marL="457200" marR="0" rtl="0" algn="just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3C63AB"/>
              </a:buClr>
              <a:buSzPts val="1500"/>
              <a:buChar char="●"/>
            </a:pPr>
            <a:r>
              <a:rPr lang="es" sz="1500">
                <a:solidFill>
                  <a:srgbClr val="3C63AB"/>
                </a:solidFill>
              </a:rPr>
              <a:t>ChangeNotifier es una manera de encapsular el estado de tu aplicación. Para apps muy simples, basta con un único ChangeNotifier, pero para aplicaciones </a:t>
            </a:r>
            <a:r>
              <a:rPr lang="es" sz="1500">
                <a:solidFill>
                  <a:srgbClr val="3C63AB"/>
                </a:solidFill>
              </a:rPr>
              <a:t>más</a:t>
            </a:r>
            <a:r>
              <a:rPr lang="es" sz="1500">
                <a:solidFill>
                  <a:srgbClr val="3C63AB"/>
                </a:solidFill>
              </a:rPr>
              <a:t> robustas es posible establecer </a:t>
            </a:r>
            <a:r>
              <a:rPr lang="es" sz="1500">
                <a:solidFill>
                  <a:srgbClr val="3C63AB"/>
                </a:solidFill>
              </a:rPr>
              <a:t>más</a:t>
            </a:r>
            <a:r>
              <a:rPr lang="es" sz="1500">
                <a:solidFill>
                  <a:srgbClr val="3C63AB"/>
                </a:solidFill>
              </a:rPr>
              <a:t> de uno.</a:t>
            </a:r>
            <a:endParaRPr sz="1500">
              <a:solidFill>
                <a:srgbClr val="3C63AB"/>
              </a:solidFill>
            </a:endParaRPr>
          </a:p>
          <a:p>
            <a:pPr indent="0" lvl="0" marL="457200" marR="0" rtl="0" algn="just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3C63A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just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3C63A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3C63A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s" sz="1500" u="none" cap="none" strike="noStrike">
                <a:solidFill>
                  <a:srgbClr val="3C63AB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i="0" sz="1500" u="none" cap="none" strike="noStrike">
              <a:solidFill>
                <a:srgbClr val="3C63A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just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3C63A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3C63A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3C63A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just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3C63A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3C63A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375FA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3C63A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3C63A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ea0ba12c3d_0_7"/>
          <p:cNvSpPr txBox="1"/>
          <p:nvPr/>
        </p:nvSpPr>
        <p:spPr>
          <a:xfrm>
            <a:off x="1176575" y="975150"/>
            <a:ext cx="6914100" cy="6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s" sz="3000" u="none" cap="none" strike="noStrike">
                <a:solidFill>
                  <a:srgbClr val="E83464"/>
                </a:solidFill>
              </a:rPr>
              <a:t>P</a:t>
            </a:r>
            <a:r>
              <a:rPr b="1" lang="es" sz="3000">
                <a:solidFill>
                  <a:srgbClr val="E83464"/>
                </a:solidFill>
              </a:rPr>
              <a:t>rovider: ChangeNotifierProvider</a:t>
            </a:r>
            <a:endParaRPr b="1" i="0" sz="3000" u="none" cap="none" strike="noStrike">
              <a:solidFill>
                <a:srgbClr val="E83464"/>
              </a:solidFill>
            </a:endParaRPr>
          </a:p>
        </p:txBody>
      </p:sp>
      <p:sp>
        <p:nvSpPr>
          <p:cNvPr id="323" name="Google Shape;323;gea0ba12c3d_0_7"/>
          <p:cNvSpPr txBox="1"/>
          <p:nvPr/>
        </p:nvSpPr>
        <p:spPr>
          <a:xfrm>
            <a:off x="1227825" y="1991800"/>
            <a:ext cx="6769500" cy="15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noAutofit/>
          </a:bodyPr>
          <a:lstStyle/>
          <a:p>
            <a:pPr indent="-323850" lvl="0" marL="457200" marR="0" rtl="0" algn="just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3C63AB"/>
              </a:buClr>
              <a:buSzPts val="1500"/>
              <a:buChar char="●"/>
            </a:pPr>
            <a:r>
              <a:rPr lang="es" sz="1500">
                <a:solidFill>
                  <a:srgbClr val="3C63AB"/>
                </a:solidFill>
              </a:rPr>
              <a:t>ChangeNotifierProvider es el widget que proporciona una instancia de un ChangeNotifier a sus descendientes. Viene del paquete provider.</a:t>
            </a:r>
            <a:endParaRPr sz="1500">
              <a:solidFill>
                <a:srgbClr val="3C63AB"/>
              </a:solidFill>
            </a:endParaRPr>
          </a:p>
          <a:p>
            <a:pPr indent="0" lvl="0" marL="457200" marR="0" rtl="0" algn="just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3C63AB"/>
              </a:solidFill>
            </a:endParaRPr>
          </a:p>
          <a:p>
            <a:pPr indent="-323850" lvl="0" marL="457200" marR="0" rtl="0" algn="just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3C63AB"/>
              </a:buClr>
              <a:buSzPts val="1500"/>
              <a:buChar char="●"/>
            </a:pPr>
            <a:r>
              <a:rPr lang="es" sz="1500">
                <a:solidFill>
                  <a:srgbClr val="3C63AB"/>
                </a:solidFill>
              </a:rPr>
              <a:t>ChangeNotifierProvider puede verse como quien provee una forma de entregar las notificaciones que hace </a:t>
            </a:r>
            <a:r>
              <a:rPr b="1" lang="es" sz="1500">
                <a:solidFill>
                  <a:srgbClr val="3C63AB"/>
                </a:solidFill>
              </a:rPr>
              <a:t>ChangeNotifier</a:t>
            </a:r>
            <a:r>
              <a:rPr lang="es" sz="1500">
                <a:solidFill>
                  <a:srgbClr val="3C63AB"/>
                </a:solidFill>
              </a:rPr>
              <a:t> (Notificador), de tal manera que los consumidores puedan escuchar estos cambios.</a:t>
            </a:r>
            <a:endParaRPr sz="1500">
              <a:solidFill>
                <a:srgbClr val="3C63AB"/>
              </a:solidFill>
            </a:endParaRPr>
          </a:p>
          <a:p>
            <a:pPr indent="0" lvl="0" marL="457200" marR="0" rtl="0" algn="just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3C63AB"/>
              </a:solidFill>
            </a:endParaRPr>
          </a:p>
          <a:p>
            <a:pPr indent="-323850" lvl="0" marL="457200" marR="0" rtl="0" algn="just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3C63AB"/>
              </a:buClr>
              <a:buSzPts val="1500"/>
              <a:buChar char="●"/>
            </a:pPr>
            <a:r>
              <a:rPr lang="es" sz="1500">
                <a:solidFill>
                  <a:srgbClr val="3C63AB"/>
                </a:solidFill>
              </a:rPr>
              <a:t>Se debe colocar ChangeNotifierProvider por encima de los widgets que necesitarán acceder a él.</a:t>
            </a:r>
            <a:endParaRPr b="0" i="0" sz="1600" u="none" cap="none" strike="noStrike">
              <a:solidFill>
                <a:srgbClr val="3C63A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ea0ba12c3d_0_27"/>
          <p:cNvSpPr txBox="1"/>
          <p:nvPr/>
        </p:nvSpPr>
        <p:spPr>
          <a:xfrm>
            <a:off x="2147275" y="411025"/>
            <a:ext cx="7543800" cy="6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s" sz="3000" u="none" cap="none" strike="noStrike">
                <a:solidFill>
                  <a:srgbClr val="E83464"/>
                </a:solidFill>
              </a:rPr>
              <a:t>P</a:t>
            </a:r>
            <a:r>
              <a:rPr b="1" lang="es" sz="3000">
                <a:solidFill>
                  <a:srgbClr val="E83464"/>
                </a:solidFill>
              </a:rPr>
              <a:t>rovider: Consumer</a:t>
            </a:r>
            <a:endParaRPr b="1" i="0" sz="3000" u="none" cap="none" strike="noStrike">
              <a:solidFill>
                <a:srgbClr val="E83464"/>
              </a:solidFill>
            </a:endParaRPr>
          </a:p>
        </p:txBody>
      </p:sp>
      <p:sp>
        <p:nvSpPr>
          <p:cNvPr id="329" name="Google Shape;329;gea0ba12c3d_0_27"/>
          <p:cNvSpPr txBox="1"/>
          <p:nvPr/>
        </p:nvSpPr>
        <p:spPr>
          <a:xfrm>
            <a:off x="762750" y="1226175"/>
            <a:ext cx="7618500" cy="20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noAutofit/>
          </a:bodyPr>
          <a:lstStyle/>
          <a:p>
            <a:pPr indent="-323850" lvl="0" marL="457200" marR="0" rtl="0" algn="just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3C63AB"/>
              </a:buClr>
              <a:buSzPts val="1500"/>
              <a:buChar char="●"/>
            </a:pPr>
            <a:r>
              <a:rPr lang="es" sz="1500">
                <a:solidFill>
                  <a:srgbClr val="3C63AB"/>
                </a:solidFill>
              </a:rPr>
              <a:t>A la hora de recuperar el los datos para la consulta o modificación desde los diferentes Widgets de nuestra aplicación, usaremos el Widget Consumer</a:t>
            </a:r>
            <a:endParaRPr sz="1500">
              <a:solidFill>
                <a:srgbClr val="3C63AB"/>
              </a:solidFill>
            </a:endParaRPr>
          </a:p>
          <a:p>
            <a:pPr indent="0" lvl="0" marL="457200" marR="0" rtl="0" algn="just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3C63AB"/>
              </a:solidFill>
            </a:endParaRPr>
          </a:p>
          <a:p>
            <a:pPr indent="-323850" lvl="0" marL="457200" marR="0" rtl="0" algn="just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3C63AB"/>
              </a:buClr>
              <a:buSzPts val="1500"/>
              <a:buChar char="●"/>
            </a:pPr>
            <a:r>
              <a:rPr lang="es" sz="1500">
                <a:solidFill>
                  <a:srgbClr val="3C63AB"/>
                </a:solidFill>
              </a:rPr>
              <a:t>El </a:t>
            </a:r>
            <a:r>
              <a:rPr b="1" lang="es" sz="1500">
                <a:solidFill>
                  <a:srgbClr val="3C63AB"/>
                </a:solidFill>
              </a:rPr>
              <a:t>Consumer</a:t>
            </a:r>
            <a:r>
              <a:rPr lang="es" sz="1500">
                <a:solidFill>
                  <a:srgbClr val="3C63AB"/>
                </a:solidFill>
              </a:rPr>
              <a:t> solo es un cliente del </a:t>
            </a:r>
            <a:r>
              <a:rPr b="1" lang="es" sz="1500">
                <a:solidFill>
                  <a:srgbClr val="3C63AB"/>
                </a:solidFill>
              </a:rPr>
              <a:t>ChangeNotifier</a:t>
            </a:r>
            <a:r>
              <a:rPr lang="es" sz="1500">
                <a:solidFill>
                  <a:srgbClr val="3C63AB"/>
                </a:solidFill>
              </a:rPr>
              <a:t>, es decir, el consumidor esta atento a cambios que se produzcan y sean anunciados por el notificador, para que esto ocurra debemos tener una proveedor (</a:t>
            </a:r>
            <a:r>
              <a:rPr b="1" lang="es" sz="1500">
                <a:solidFill>
                  <a:srgbClr val="3C63AB"/>
                </a:solidFill>
              </a:rPr>
              <a:t>ChangeNotifierProvider</a:t>
            </a:r>
            <a:r>
              <a:rPr lang="es" sz="1500">
                <a:solidFill>
                  <a:srgbClr val="3C63AB"/>
                </a:solidFill>
              </a:rPr>
              <a:t>).</a:t>
            </a:r>
            <a:endParaRPr sz="1500">
              <a:solidFill>
                <a:srgbClr val="3C63AB"/>
              </a:solidFill>
            </a:endParaRPr>
          </a:p>
          <a:p>
            <a:pPr indent="0" lvl="0" marL="457200" marR="0" rtl="0" algn="just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3C63AB"/>
              </a:solidFill>
            </a:endParaRPr>
          </a:p>
          <a:p>
            <a:pPr indent="-323850" lvl="0" marL="457200" marR="0" rtl="0" algn="just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3C63AB"/>
              </a:buClr>
              <a:buSzPts val="1500"/>
              <a:buChar char="●"/>
            </a:pPr>
            <a:r>
              <a:rPr lang="es" sz="1500">
                <a:solidFill>
                  <a:srgbClr val="3C63AB"/>
                </a:solidFill>
              </a:rPr>
              <a:t>El Consumer básicamente un widget por la biblioteca proveedor, es un cliente de . Simplemente llama a Provider</a:t>
            </a:r>
            <a:r>
              <a:rPr lang="es" sz="1500">
                <a:solidFill>
                  <a:srgbClr val="3C63AB"/>
                </a:solidFill>
              </a:rPr>
              <a:t>.</a:t>
            </a:r>
            <a:r>
              <a:rPr lang="es" sz="1500">
                <a:solidFill>
                  <a:srgbClr val="3C63AB"/>
                </a:solidFill>
              </a:rPr>
              <a:t>of en un nuevo widget y delega su implementación  </a:t>
            </a:r>
            <a:r>
              <a:rPr lang="es" sz="1500">
                <a:solidFill>
                  <a:srgbClr val="3C63AB"/>
                </a:solidFill>
              </a:rPr>
              <a:t>build  </a:t>
            </a:r>
            <a:r>
              <a:rPr lang="es" sz="1500">
                <a:solidFill>
                  <a:srgbClr val="3C63AB"/>
                </a:solidFill>
              </a:rPr>
              <a:t>al constructor .</a:t>
            </a:r>
            <a:endParaRPr sz="1500">
              <a:solidFill>
                <a:srgbClr val="3C63AB"/>
              </a:solidFill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3C63A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